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20"/>
  </p:notesMasterIdLst>
  <p:handoutMasterIdLst>
    <p:handoutMasterId r:id="rId21"/>
  </p:handoutMasterIdLst>
  <p:sldIdLst>
    <p:sldId id="695" r:id="rId2"/>
    <p:sldId id="672" r:id="rId3"/>
    <p:sldId id="735" r:id="rId4"/>
    <p:sldId id="732" r:id="rId5"/>
    <p:sldId id="715" r:id="rId6"/>
    <p:sldId id="716" r:id="rId7"/>
    <p:sldId id="741" r:id="rId8"/>
    <p:sldId id="749" r:id="rId9"/>
    <p:sldId id="742" r:id="rId10"/>
    <p:sldId id="737" r:id="rId11"/>
    <p:sldId id="743" r:id="rId12"/>
    <p:sldId id="721" r:id="rId13"/>
    <p:sldId id="722" r:id="rId14"/>
    <p:sldId id="744" r:id="rId15"/>
    <p:sldId id="702" r:id="rId16"/>
    <p:sldId id="673" r:id="rId17"/>
    <p:sldId id="703" r:id="rId18"/>
    <p:sldId id="750" r:id="rId19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A0C8"/>
    <a:srgbClr val="0073CF"/>
    <a:srgbClr val="C8D5EE"/>
    <a:srgbClr val="0073D2"/>
    <a:srgbClr val="005398"/>
    <a:srgbClr val="A0B5E1"/>
    <a:srgbClr val="B4AE96"/>
    <a:srgbClr val="AEBE38"/>
    <a:srgbClr val="97A531"/>
    <a:srgbClr val="B5C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91" autoAdjust="0"/>
    <p:restoredTop sz="91598" autoAdjust="0"/>
  </p:normalViewPr>
  <p:slideViewPr>
    <p:cSldViewPr>
      <p:cViewPr varScale="1">
        <p:scale>
          <a:sx n="87" d="100"/>
          <a:sy n="87" d="100"/>
        </p:scale>
        <p:origin x="30" y="66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1" d="100"/>
          <a:sy n="101" d="100"/>
        </p:scale>
        <p:origin x="2022" y="3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12244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izenplatzhalter 1">
            <a:extLst>
              <a:ext uri="{FF2B5EF4-FFF2-40B4-BE49-F238E27FC236}">
                <a16:creationId xmlns:a16="http://schemas.microsoft.com/office/drawing/2014/main" id="{F67C6F1A-0226-4309-ABA3-73C340A836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the</a:t>
            </a:r>
            <a:r>
              <a:rPr lang="de-DE" dirty="0"/>
              <a:t> frame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study</a:t>
            </a:r>
            <a:r>
              <a:rPr lang="de-DE" dirty="0"/>
              <a:t> I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my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 </a:t>
            </a:r>
            <a:r>
              <a:rPr lang="de-DE" dirty="0" err="1"/>
              <a:t>research</a:t>
            </a:r>
            <a:endParaRPr lang="de-DE" dirty="0"/>
          </a:p>
          <a:p>
            <a:endParaRPr lang="de-DE" dirty="0"/>
          </a:p>
          <a:p>
            <a:r>
              <a:rPr lang="de-DE" dirty="0" err="1"/>
              <a:t>Started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identifiing</a:t>
            </a:r>
            <a:r>
              <a:rPr lang="de-DE" dirty="0"/>
              <a:t> </a:t>
            </a:r>
            <a:r>
              <a:rPr lang="de-DE" dirty="0" err="1"/>
              <a:t>articles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google</a:t>
            </a:r>
            <a:r>
              <a:rPr lang="de-DE" dirty="0"/>
              <a:t> </a:t>
            </a:r>
            <a:r>
              <a:rPr lang="de-DE" dirty="0" err="1"/>
              <a:t>scholar</a:t>
            </a:r>
            <a:r>
              <a:rPr lang="de-DE" dirty="0"/>
              <a:t> </a:t>
            </a:r>
            <a:r>
              <a:rPr lang="de-DE" dirty="0" err="1"/>
              <a:t>searches</a:t>
            </a:r>
            <a:endParaRPr lang="de-D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Initial Findings </a:t>
            </a:r>
            <a:r>
              <a:rPr lang="en-AU" dirty="0" err="1"/>
              <a:t>sind</a:t>
            </a:r>
            <a:r>
              <a:rPr lang="en-AU" dirty="0"/>
              <a:t> </a:t>
            </a:r>
            <a:r>
              <a:rPr lang="en-AU" dirty="0" err="1"/>
              <a:t>bisher</a:t>
            </a:r>
            <a:r>
              <a:rPr lang="en-AU" dirty="0"/>
              <a:t> </a:t>
            </a:r>
            <a:r>
              <a:rPr lang="en-AU" dirty="0" err="1"/>
              <a:t>noch</a:t>
            </a:r>
            <a:r>
              <a:rPr lang="en-AU" dirty="0"/>
              <a:t> </a:t>
            </a:r>
            <a:r>
              <a:rPr lang="en-AU" dirty="0" err="1"/>
              <a:t>nicht</a:t>
            </a:r>
            <a:r>
              <a:rPr lang="en-AU" dirty="0"/>
              <a:t> auf Case Study </a:t>
            </a:r>
            <a:r>
              <a:rPr lang="en-AU" dirty="0" err="1"/>
              <a:t>bezogen</a:t>
            </a:r>
            <a:r>
              <a:rPr lang="en-AU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96612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One</a:t>
            </a:r>
            <a:r>
              <a:rPr lang="de-DE" dirty="0"/>
              <a:t> </a:t>
            </a:r>
            <a:r>
              <a:rPr lang="de-DE" dirty="0" err="1"/>
              <a:t>challenge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that </a:t>
            </a:r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law</a:t>
            </a:r>
            <a:r>
              <a:rPr lang="de-DE" dirty="0"/>
              <a:t> </a:t>
            </a:r>
            <a:r>
              <a:rPr lang="de-DE" dirty="0" err="1"/>
              <a:t>firms</a:t>
            </a:r>
            <a:r>
              <a:rPr lang="de-DE" dirty="0"/>
              <a:t> </a:t>
            </a:r>
            <a:r>
              <a:rPr lang="de-DE" dirty="0" err="1"/>
              <a:t>uses</a:t>
            </a:r>
            <a:r>
              <a:rPr lang="de-DE" dirty="0"/>
              <a:t> a </a:t>
            </a:r>
            <a:r>
              <a:rPr lang="de-DE" dirty="0" err="1"/>
              <a:t>hourly</a:t>
            </a:r>
            <a:r>
              <a:rPr lang="de-DE" dirty="0"/>
              <a:t> </a:t>
            </a:r>
            <a:r>
              <a:rPr lang="de-DE" dirty="0" err="1"/>
              <a:t>billing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</a:p>
          <a:p>
            <a:r>
              <a:rPr lang="de-DE" dirty="0">
                <a:sym typeface="Wingdings" panose="05000000000000000000" pitchFamily="2" charset="2"/>
              </a:rPr>
              <a:t> In </a:t>
            </a:r>
            <a:r>
              <a:rPr lang="de-DE" dirty="0" err="1">
                <a:sym typeface="Wingdings" panose="05000000000000000000" pitchFamily="2" charset="2"/>
              </a:rPr>
              <a:t>this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model</a:t>
            </a:r>
            <a:r>
              <a:rPr lang="de-DE" dirty="0">
                <a:sym typeface="Wingdings" panose="05000000000000000000" pitchFamily="2" charset="2"/>
              </a:rPr>
              <a:t> Legal </a:t>
            </a:r>
            <a:r>
              <a:rPr lang="de-DE" dirty="0" err="1">
                <a:sym typeface="Wingdings" panose="05000000000000000000" pitchFamily="2" charset="2"/>
              </a:rPr>
              <a:t>workers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get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paid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needed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hour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a legal </a:t>
            </a:r>
            <a:r>
              <a:rPr lang="de-DE" dirty="0" err="1">
                <a:sym typeface="Wingdings" panose="05000000000000000000" pitchFamily="2" charset="2"/>
              </a:rPr>
              <a:t>service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>
                <a:sym typeface="Wingdings" panose="05000000000000000000" pitchFamily="2" charset="2"/>
              </a:rPr>
              <a:t>f.e</a:t>
            </a:r>
            <a:r>
              <a:rPr lang="de-DE" dirty="0">
                <a:sym typeface="Wingdings" panose="05000000000000000000" pitchFamily="2" charset="2"/>
              </a:rPr>
              <a:t>. in </a:t>
            </a:r>
            <a:r>
              <a:rPr lang="de-DE" dirty="0" err="1">
                <a:sym typeface="Wingdings" panose="05000000000000000000" pitchFamily="2" charset="2"/>
              </a:rPr>
              <a:t>our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case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if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lawyer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needs</a:t>
            </a:r>
            <a:r>
              <a:rPr lang="de-DE" dirty="0">
                <a:sym typeface="Wingdings" panose="05000000000000000000" pitchFamily="2" charset="2"/>
              </a:rPr>
              <a:t> 3h to </a:t>
            </a:r>
            <a:r>
              <a:rPr lang="de-DE" dirty="0" err="1">
                <a:sym typeface="Wingdings" panose="05000000000000000000" pitchFamily="2" charset="2"/>
              </a:rPr>
              <a:t>analyse</a:t>
            </a:r>
            <a:r>
              <a:rPr lang="de-DE" dirty="0">
                <a:sym typeface="Wingdings" panose="05000000000000000000" pitchFamily="2" charset="2"/>
              </a:rPr>
              <a:t> a </a:t>
            </a:r>
            <a:r>
              <a:rPr lang="de-DE" dirty="0" err="1">
                <a:sym typeface="Wingdings" panose="05000000000000000000" pitchFamily="2" charset="2"/>
              </a:rPr>
              <a:t>contract</a:t>
            </a:r>
            <a:r>
              <a:rPr lang="de-DE" dirty="0">
                <a:sym typeface="Wingdings" panose="05000000000000000000" pitchFamily="2" charset="2"/>
              </a:rPr>
              <a:t>, he </a:t>
            </a:r>
            <a:r>
              <a:rPr lang="de-DE" dirty="0" err="1">
                <a:sym typeface="Wingdings" panose="05000000000000000000" pitchFamily="2" charset="2"/>
              </a:rPr>
              <a:t>gets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paid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3 </a:t>
            </a:r>
            <a:r>
              <a:rPr lang="de-DE" dirty="0" err="1">
                <a:sym typeface="Wingdings" panose="05000000000000000000" pitchFamily="2" charset="2"/>
              </a:rPr>
              <a:t>hours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>
                <a:sym typeface="Wingdings" panose="05000000000000000000" pitchFamily="2" charset="2"/>
              </a:rPr>
              <a:t>If</a:t>
            </a:r>
            <a:r>
              <a:rPr lang="de-DE" dirty="0">
                <a:sym typeface="Wingdings" panose="05000000000000000000" pitchFamily="2" charset="2"/>
              </a:rPr>
              <a:t> he </a:t>
            </a:r>
            <a:r>
              <a:rPr lang="de-DE" dirty="0" err="1">
                <a:sym typeface="Wingdings" panose="05000000000000000000" pitchFamily="2" charset="2"/>
              </a:rPr>
              <a:t>only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needs</a:t>
            </a:r>
            <a:r>
              <a:rPr lang="de-DE" dirty="0">
                <a:sym typeface="Wingdings" panose="05000000000000000000" pitchFamily="2" charset="2"/>
              </a:rPr>
              <a:t> 1 </a:t>
            </a:r>
            <a:r>
              <a:rPr lang="de-DE" dirty="0" err="1">
                <a:sym typeface="Wingdings" panose="05000000000000000000" pitchFamily="2" charset="2"/>
              </a:rPr>
              <a:t>hour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same </a:t>
            </a:r>
            <a:r>
              <a:rPr lang="de-DE" dirty="0" err="1">
                <a:sym typeface="Wingdings" panose="05000000000000000000" pitchFamily="2" charset="2"/>
              </a:rPr>
              <a:t>contract</a:t>
            </a:r>
            <a:r>
              <a:rPr lang="de-DE" dirty="0">
                <a:sym typeface="Wingdings" panose="05000000000000000000" pitchFamily="2" charset="2"/>
              </a:rPr>
              <a:t>, he </a:t>
            </a:r>
            <a:r>
              <a:rPr lang="de-DE" dirty="0" err="1">
                <a:sym typeface="Wingdings" panose="05000000000000000000" pitchFamily="2" charset="2"/>
              </a:rPr>
              <a:t>earns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less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money</a:t>
            </a:r>
            <a:r>
              <a:rPr lang="de-DE" dirty="0">
                <a:sym typeface="Wingdings" panose="05000000000000000000" pitchFamily="2" charset="2"/>
              </a:rPr>
              <a:t> (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money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1 </a:t>
            </a:r>
            <a:r>
              <a:rPr lang="de-DE" dirty="0" err="1">
                <a:sym typeface="Wingdings" panose="05000000000000000000" pitchFamily="2" charset="2"/>
              </a:rPr>
              <a:t>hour</a:t>
            </a:r>
            <a:r>
              <a:rPr lang="de-DE" dirty="0">
                <a:sym typeface="Wingdings" panose="05000000000000000000" pitchFamily="2" charset="2"/>
              </a:rPr>
              <a:t>)</a:t>
            </a: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>
                <a:sym typeface="Wingdings" panose="05000000000000000000" pitchFamily="2" charset="2"/>
              </a:rPr>
              <a:t>Lawyers</a:t>
            </a:r>
            <a:r>
              <a:rPr lang="de-DE" dirty="0">
                <a:sym typeface="Wingdings" panose="05000000000000000000" pitchFamily="2" charset="2"/>
              </a:rPr>
              <a:t> stick to </a:t>
            </a:r>
            <a:r>
              <a:rPr lang="de-DE" dirty="0" err="1">
                <a:sym typeface="Wingdings" panose="05000000000000000000" pitchFamily="2" charset="2"/>
              </a:rPr>
              <a:t>their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old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processes</a:t>
            </a:r>
            <a:r>
              <a:rPr lang="de-DE" dirty="0">
                <a:sym typeface="Wingdings" panose="05000000000000000000" pitchFamily="2" charset="2"/>
              </a:rPr>
              <a:t> and </a:t>
            </a:r>
            <a:r>
              <a:rPr lang="de-DE" dirty="0" err="1">
                <a:sym typeface="Wingdings" panose="05000000000000000000" pitchFamily="2" charset="2"/>
              </a:rPr>
              <a:t>behaviors</a:t>
            </a:r>
            <a:endParaRPr lang="de-DE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Incentives:</a:t>
            </a:r>
          </a:p>
          <a:p>
            <a:r>
              <a:rPr lang="de-DE" dirty="0">
                <a:sym typeface="Wingdings" panose="05000000000000000000" pitchFamily="2" charset="2"/>
              </a:rPr>
              <a:t>Customers </a:t>
            </a:r>
            <a:r>
              <a:rPr lang="de-DE" dirty="0" err="1">
                <a:sym typeface="Wingdings" panose="05000000000000000000" pitchFamily="2" charset="2"/>
              </a:rPr>
              <a:t>demand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service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less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money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>
                <a:sym typeface="Wingdings" panose="05000000000000000000" pitchFamily="2" charset="2"/>
              </a:rPr>
              <a:t>Increasing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number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legal </a:t>
            </a:r>
            <a:r>
              <a:rPr lang="de-DE" dirty="0" err="1">
                <a:sym typeface="Wingdings" panose="05000000000000000000" pitchFamily="2" charset="2"/>
              </a:rPr>
              <a:t>tech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startups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providing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work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less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money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therefore</a:t>
            </a:r>
            <a:r>
              <a:rPr lang="de-DE" dirty="0">
                <a:sym typeface="Wingdings" panose="05000000000000000000" pitchFamily="2" charset="2"/>
              </a:rPr>
              <a:t> to </a:t>
            </a:r>
            <a:r>
              <a:rPr lang="de-DE" dirty="0" err="1">
                <a:sym typeface="Wingdings" panose="05000000000000000000" pitchFamily="2" charset="2"/>
              </a:rPr>
              <a:t>stay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competitive</a:t>
            </a:r>
            <a:r>
              <a:rPr lang="de-DE" dirty="0">
                <a:sym typeface="Wingdings" panose="05000000000000000000" pitchFamily="2" charset="2"/>
              </a:rPr>
              <a:t>, traditional legal </a:t>
            </a:r>
            <a:r>
              <a:rPr lang="de-DE" dirty="0" err="1">
                <a:sym typeface="Wingdings" panose="05000000000000000000" pitchFamily="2" charset="2"/>
              </a:rPr>
              <a:t>firms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have</a:t>
            </a:r>
            <a:r>
              <a:rPr lang="de-DE" dirty="0">
                <a:sym typeface="Wingdings" panose="05000000000000000000" pitchFamily="2" charset="2"/>
              </a:rPr>
              <a:t> to </a:t>
            </a:r>
            <a:r>
              <a:rPr lang="de-DE" dirty="0" err="1">
                <a:sym typeface="Wingdings" panose="05000000000000000000" pitchFamily="2" charset="2"/>
              </a:rPr>
              <a:t>adapt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0947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Moreover</a:t>
            </a:r>
            <a:r>
              <a:rPr lang="de-DE" dirty="0"/>
              <a:t>, </a:t>
            </a:r>
            <a:r>
              <a:rPr lang="de-DE" dirty="0" err="1"/>
              <a:t>lawyers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focus</a:t>
            </a:r>
            <a:r>
              <a:rPr lang="de-DE" dirty="0"/>
              <a:t> on </a:t>
            </a:r>
            <a:r>
              <a:rPr lang="de-DE" dirty="0" err="1"/>
              <a:t>more</a:t>
            </a:r>
            <a:r>
              <a:rPr lang="de-DE" dirty="0"/>
              <a:t> … </a:t>
            </a:r>
            <a:r>
              <a:rPr lang="de-DE" dirty="0" err="1"/>
              <a:t>work</a:t>
            </a:r>
            <a:r>
              <a:rPr lang="de-DE" dirty="0"/>
              <a:t>, </a:t>
            </a:r>
            <a:r>
              <a:rPr lang="de-DE" dirty="0" err="1"/>
              <a:t>because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routine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automated</a:t>
            </a:r>
            <a:r>
              <a:rPr lang="de-DE" dirty="0"/>
              <a:t>     	</a:t>
            </a:r>
          </a:p>
          <a:p>
            <a:r>
              <a:rPr lang="de-DE" dirty="0"/>
              <a:t>Home </a:t>
            </a:r>
            <a:r>
              <a:rPr lang="de-DE" dirty="0" err="1"/>
              <a:t>office</a:t>
            </a:r>
            <a:r>
              <a:rPr lang="de-DE" dirty="0"/>
              <a:t>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flexible  </a:t>
            </a:r>
            <a:r>
              <a:rPr lang="de-DE" dirty="0" err="1">
                <a:sym typeface="Wingdings" panose="05000000000000000000" pitchFamily="2" charset="2"/>
              </a:rPr>
              <a:t>more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pleasant</a:t>
            </a:r>
            <a:r>
              <a:rPr lang="de-DE" dirty="0">
                <a:sym typeface="Wingdings" panose="05000000000000000000" pitchFamily="2" charset="2"/>
              </a:rPr>
              <a:t> to </a:t>
            </a:r>
            <a:r>
              <a:rPr lang="de-DE" dirty="0" err="1">
                <a:sym typeface="Wingdings" panose="05000000000000000000" pitchFamily="2" charset="2"/>
              </a:rPr>
              <a:t>integrate</a:t>
            </a:r>
            <a:r>
              <a:rPr lang="de-DE" dirty="0">
                <a:sym typeface="Wingdings" panose="05000000000000000000" pitchFamily="2" charset="2"/>
              </a:rPr>
              <a:t> private and professional </a:t>
            </a:r>
            <a:r>
              <a:rPr lang="de-DE" dirty="0" err="1">
                <a:sym typeface="Wingdings" panose="05000000000000000000" pitchFamily="2" charset="2"/>
              </a:rPr>
              <a:t>life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Care </a:t>
            </a:r>
            <a:r>
              <a:rPr lang="de-DE" dirty="0" err="1">
                <a:sym typeface="Wingdings" panose="05000000000000000000" pitchFamily="2" charset="2"/>
              </a:rPr>
              <a:t>work</a:t>
            </a:r>
            <a:r>
              <a:rPr lang="de-DE" dirty="0">
                <a:sym typeface="Wingdings" panose="05000000000000000000" pitchFamily="2" charset="2"/>
              </a:rPr>
              <a:t> like </a:t>
            </a:r>
            <a:r>
              <a:rPr lang="de-DE" dirty="0" err="1">
                <a:sym typeface="Wingdings" panose="05000000000000000000" pitchFamily="2" charset="2"/>
              </a:rPr>
              <a:t>taking</a:t>
            </a:r>
            <a:r>
              <a:rPr lang="de-DE" dirty="0">
                <a:sym typeface="Wingdings" panose="05000000000000000000" pitchFamily="2" charset="2"/>
              </a:rPr>
              <a:t> care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children</a:t>
            </a:r>
            <a:br>
              <a:rPr lang="de-DE" dirty="0">
                <a:sym typeface="Wingdings" panose="05000000000000000000" pitchFamily="2" charset="2"/>
              </a:rPr>
            </a:br>
            <a:r>
              <a:rPr lang="de-DE" dirty="0" err="1">
                <a:sym typeface="Wingdings" panose="05000000000000000000" pitchFamily="2" charset="2"/>
              </a:rPr>
              <a:t>Since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mostly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women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provide</a:t>
            </a:r>
            <a:r>
              <a:rPr lang="de-DE" dirty="0">
                <a:sym typeface="Wingdings" panose="05000000000000000000" pitchFamily="2" charset="2"/>
              </a:rPr>
              <a:t> care </a:t>
            </a:r>
            <a:r>
              <a:rPr lang="de-DE" dirty="0" err="1">
                <a:sym typeface="Wingdings" panose="05000000000000000000" pitchFamily="2" charset="2"/>
              </a:rPr>
              <a:t>work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especially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for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them</a:t>
            </a:r>
            <a:r>
              <a:rPr lang="de-DE" dirty="0">
                <a:sym typeface="Wingdings" panose="05000000000000000000" pitchFamily="2" charset="2"/>
              </a:rPr>
              <a:t> a </a:t>
            </a:r>
            <a:r>
              <a:rPr lang="de-DE" dirty="0" err="1">
                <a:sym typeface="Wingdings" panose="05000000000000000000" pitchFamily="2" charset="2"/>
              </a:rPr>
              <a:t>improvement</a:t>
            </a:r>
            <a:endParaRPr lang="de-DE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>
                <a:sym typeface="Wingdings" panose="05000000000000000000" pitchFamily="2" charset="2"/>
              </a:rPr>
              <a:t>Disadvantages</a:t>
            </a:r>
            <a:r>
              <a:rPr lang="de-DE" dirty="0">
                <a:sym typeface="Wingdings" panose="05000000000000000000" pitchFamily="2" charset="2"/>
              </a:rPr>
              <a:t>:</a:t>
            </a:r>
          </a:p>
          <a:p>
            <a:r>
              <a:rPr lang="de-DE" dirty="0">
                <a:sym typeface="Wingdings" panose="05000000000000000000" pitchFamily="2" charset="2"/>
              </a:rPr>
              <a:t>Job and personal </a:t>
            </a:r>
            <a:r>
              <a:rPr lang="de-DE" dirty="0" err="1">
                <a:sym typeface="Wingdings" panose="05000000000000000000" pitchFamily="2" charset="2"/>
              </a:rPr>
              <a:t>life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blends</a:t>
            </a:r>
            <a:r>
              <a:rPr lang="de-DE" dirty="0">
                <a:sym typeface="Wingdings" panose="05000000000000000000" pitchFamily="2" charset="2"/>
              </a:rPr>
              <a:t> in  </a:t>
            </a:r>
            <a:r>
              <a:rPr lang="de-DE" dirty="0" err="1">
                <a:sym typeface="Wingdings" panose="05000000000000000000" pitchFamily="2" charset="2"/>
              </a:rPr>
              <a:t>employees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feels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pressure</a:t>
            </a:r>
            <a:r>
              <a:rPr lang="de-DE" dirty="0">
                <a:sym typeface="Wingdings" panose="05000000000000000000" pitchFamily="2" charset="2"/>
              </a:rPr>
              <a:t> to </a:t>
            </a:r>
            <a:r>
              <a:rPr lang="de-DE" dirty="0" err="1">
                <a:sym typeface="Wingdings" panose="05000000000000000000" pitchFamily="2" charset="2"/>
              </a:rPr>
              <a:t>work</a:t>
            </a:r>
            <a:r>
              <a:rPr lang="de-DE" dirty="0">
                <a:sym typeface="Wingdings" panose="05000000000000000000" pitchFamily="2" charset="2"/>
              </a:rPr>
              <a:t> all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time </a:t>
            </a:r>
            <a:r>
              <a:rPr lang="de-DE" dirty="0" err="1">
                <a:sym typeface="Wingdings" panose="05000000000000000000" pitchFamily="2" charset="2"/>
              </a:rPr>
              <a:t>which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might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decrease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work-life-balance</a:t>
            </a:r>
            <a:endParaRPr lang="de-DE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4201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0796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5247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5594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Chart: </a:t>
            </a:r>
          </a:p>
          <a:p>
            <a:r>
              <a:rPr lang="en-US" b="1" dirty="0">
                <a:solidFill>
                  <a:srgbClr val="0D0D0D"/>
                </a:solidFill>
                <a:latin typeface="Söhne"/>
              </a:rPr>
              <a:t>Worldwide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google trend of term “Legal Tech”</a:t>
            </a:r>
          </a:p>
          <a:p>
            <a:endParaRPr lang="en-US" dirty="0">
              <a:solidFill>
                <a:srgbClr val="0D0D0D"/>
              </a:solidFill>
              <a:latin typeface="Söhne"/>
            </a:endParaRPr>
          </a:p>
          <a:p>
            <a:endParaRPr lang="en-US" dirty="0">
              <a:solidFill>
                <a:srgbClr val="0D0D0D"/>
              </a:solidFill>
              <a:latin typeface="Söhne"/>
            </a:endParaRPr>
          </a:p>
          <a:p>
            <a:r>
              <a:rPr lang="en-US" dirty="0">
                <a:solidFill>
                  <a:srgbClr val="0D0D0D"/>
                </a:solidFill>
                <a:latin typeface="Söhne"/>
              </a:rPr>
              <a:t>X-Axis: Time beginning in the end of 2016 till now</a:t>
            </a:r>
          </a:p>
          <a:p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Y-Axis: the search interest relative to the highest point on the chart for the selected frame</a:t>
            </a:r>
          </a:p>
          <a:p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D0D0D"/>
                </a:solidFill>
                <a:latin typeface="Söhne"/>
              </a:rPr>
              <a:t>Shows popularity over time</a:t>
            </a:r>
          </a:p>
          <a:p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  <a:p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A value of 100 represents the highest popularity of this search term. </a:t>
            </a:r>
            <a:br>
              <a:rPr lang="en-US" b="0" i="0" dirty="0">
                <a:solidFill>
                  <a:srgbClr val="0D0D0D"/>
                </a:solidFill>
                <a:effectLst/>
                <a:latin typeface="Söhne"/>
              </a:rPr>
            </a:br>
            <a:r>
              <a:rPr lang="en-US" b="0" i="0" dirty="0">
                <a:solidFill>
                  <a:srgbClr val="0D0D0D"/>
                </a:solidFill>
                <a:effectLst/>
                <a:latin typeface="Söhne"/>
              </a:rPr>
              <a:t>A value of 50 means the term is half as popular, and a value of 0 means there was not enough data for this term.</a:t>
            </a:r>
          </a:p>
          <a:p>
            <a:endParaRPr lang="en-US" dirty="0">
              <a:solidFill>
                <a:srgbClr val="0D0D0D"/>
              </a:solidFill>
              <a:latin typeface="Söhne"/>
            </a:endParaRPr>
          </a:p>
          <a:p>
            <a:r>
              <a:rPr lang="en-US" dirty="0" err="1">
                <a:solidFill>
                  <a:srgbClr val="0D0D0D"/>
                </a:solidFill>
                <a:latin typeface="Söhne"/>
              </a:rPr>
              <a:t>Hinweis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=improvement of data collection system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5875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Automated</a:t>
            </a:r>
            <a:r>
              <a:rPr lang="de-DE" dirty="0"/>
              <a:t> legal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workflow</a:t>
            </a:r>
            <a:r>
              <a:rPr lang="de-DE" dirty="0"/>
              <a:t> = </a:t>
            </a:r>
            <a:r>
              <a:rPr lang="de-DE" dirty="0" err="1"/>
              <a:t>automated</a:t>
            </a:r>
            <a:r>
              <a:rPr lang="de-DE" dirty="0"/>
              <a:t> legal </a:t>
            </a:r>
            <a:r>
              <a:rPr lang="de-DE" dirty="0" err="1"/>
              <a:t>services</a:t>
            </a:r>
            <a:endParaRPr lang="de-DE" dirty="0"/>
          </a:p>
          <a:p>
            <a:endParaRPr lang="de-DE" dirty="0"/>
          </a:p>
          <a:p>
            <a:r>
              <a:rPr lang="de-DE" dirty="0"/>
              <a:t>AI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improved</a:t>
            </a:r>
            <a:r>
              <a:rPr lang="de-DE" dirty="0"/>
              <a:t> </a:t>
            </a:r>
            <a:r>
              <a:rPr lang="de-DE" dirty="0" err="1"/>
              <a:t>performance</a:t>
            </a:r>
            <a:r>
              <a:rPr lang="de-DE" dirty="0"/>
              <a:t> =  </a:t>
            </a:r>
            <a:r>
              <a:rPr lang="de-DE" dirty="0" err="1"/>
              <a:t>Usage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AI in </a:t>
            </a:r>
            <a:r>
              <a:rPr lang="de-DE" dirty="0" err="1"/>
              <a:t>the</a:t>
            </a:r>
            <a:r>
              <a:rPr lang="de-DE" dirty="0"/>
              <a:t> Legal </a:t>
            </a:r>
            <a:r>
              <a:rPr lang="de-DE" dirty="0" err="1"/>
              <a:t>sector</a:t>
            </a:r>
            <a:endParaRPr lang="de-DE" dirty="0"/>
          </a:p>
          <a:p>
            <a:endParaRPr lang="de-DE" dirty="0"/>
          </a:p>
          <a:p>
            <a:r>
              <a:rPr lang="de-DE" dirty="0"/>
              <a:t>Legal </a:t>
            </a:r>
            <a:r>
              <a:rPr lang="de-DE" dirty="0" err="1"/>
              <a:t>Ops</a:t>
            </a:r>
            <a:r>
              <a:rPr lang="de-DE" dirty="0"/>
              <a:t> </a:t>
            </a:r>
            <a:r>
              <a:rPr lang="de-DE" dirty="0" err="1"/>
              <a:t>technologies</a:t>
            </a:r>
            <a:r>
              <a:rPr lang="de-DE" dirty="0"/>
              <a:t> = </a:t>
            </a:r>
            <a:r>
              <a:rPr lang="de-DE" dirty="0" err="1"/>
              <a:t>technologies</a:t>
            </a:r>
            <a:r>
              <a:rPr lang="de-DE" dirty="0"/>
              <a:t> to </a:t>
            </a:r>
            <a:r>
              <a:rPr lang="de-DE" dirty="0" err="1"/>
              <a:t>improve</a:t>
            </a:r>
            <a:r>
              <a:rPr lang="de-DE" dirty="0"/>
              <a:t> internal </a:t>
            </a:r>
            <a:r>
              <a:rPr lang="de-DE" dirty="0" err="1"/>
              <a:t>operations</a:t>
            </a:r>
            <a:r>
              <a:rPr lang="de-DE" dirty="0"/>
              <a:t> , Management, </a:t>
            </a:r>
            <a:r>
              <a:rPr lang="de-DE" dirty="0" err="1"/>
              <a:t>Kommunication</a:t>
            </a:r>
            <a:r>
              <a:rPr lang="de-DE" dirty="0"/>
              <a:t>, </a:t>
            </a:r>
            <a:r>
              <a:rPr lang="de-DE" dirty="0" err="1"/>
              <a:t>planning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4054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/>
              <a:t>AI-</a:t>
            </a:r>
            <a:r>
              <a:rPr lang="de-DE" b="1" dirty="0" err="1"/>
              <a:t>assistence</a:t>
            </a:r>
            <a:r>
              <a:rPr lang="de-DE" b="1" dirty="0"/>
              <a:t>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analysis</a:t>
            </a:r>
            <a:r>
              <a:rPr lang="de-DE" b="1" dirty="0"/>
              <a:t> and </a:t>
            </a:r>
            <a:r>
              <a:rPr lang="de-DE" b="1" dirty="0" err="1"/>
              <a:t>correction</a:t>
            </a:r>
            <a:r>
              <a:rPr lang="de-DE" b="1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enployment</a:t>
            </a:r>
            <a:r>
              <a:rPr lang="de-DE" dirty="0"/>
              <a:t> </a:t>
            </a:r>
            <a:r>
              <a:rPr lang="de-DE" dirty="0" err="1"/>
              <a:t>contracts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8907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Employers</a:t>
            </a:r>
            <a:r>
              <a:rPr lang="de-DE" dirty="0"/>
              <a:t> </a:t>
            </a:r>
            <a:r>
              <a:rPr lang="de-DE" dirty="0" err="1"/>
              <a:t>sending</a:t>
            </a:r>
            <a:r>
              <a:rPr lang="de-DE" dirty="0"/>
              <a:t> </a:t>
            </a:r>
            <a:r>
              <a:rPr lang="de-DE" dirty="0" err="1"/>
              <a:t>employment</a:t>
            </a:r>
            <a:r>
              <a:rPr lang="de-DE" dirty="0"/>
              <a:t> </a:t>
            </a:r>
            <a:r>
              <a:rPr lang="de-DE" dirty="0" err="1"/>
              <a:t>contracts</a:t>
            </a:r>
            <a:r>
              <a:rPr lang="de-DE" dirty="0"/>
              <a:t> to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law</a:t>
            </a:r>
            <a:r>
              <a:rPr lang="de-DE" dirty="0"/>
              <a:t> firm to </a:t>
            </a:r>
            <a:r>
              <a:rPr lang="de-DE" dirty="0" err="1"/>
              <a:t>let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check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contract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correct</a:t>
            </a:r>
            <a:endParaRPr lang="de-DE" dirty="0"/>
          </a:p>
          <a:p>
            <a:r>
              <a:rPr lang="de-DE" dirty="0" err="1"/>
              <a:t>Lawyers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software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upload</a:t>
            </a:r>
            <a:r>
              <a:rPr lang="de-DE" dirty="0"/>
              <a:t> a </a:t>
            </a:r>
            <a:r>
              <a:rPr lang="de-DE" dirty="0" err="1"/>
              <a:t>pdf</a:t>
            </a:r>
            <a:r>
              <a:rPr lang="de-DE" dirty="0"/>
              <a:t>-version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contract</a:t>
            </a:r>
            <a:endParaRPr lang="de-DE" dirty="0"/>
          </a:p>
          <a:p>
            <a:endParaRPr lang="de-DE" dirty="0"/>
          </a:p>
          <a:p>
            <a:r>
              <a:rPr lang="de-DE" dirty="0"/>
              <a:t>AI </a:t>
            </a:r>
            <a:r>
              <a:rPr lang="de-DE" dirty="0" err="1"/>
              <a:t>recognizes</a:t>
            </a:r>
            <a:r>
              <a:rPr lang="de-DE" dirty="0"/>
              <a:t> </a:t>
            </a:r>
            <a:r>
              <a:rPr lang="de-DE" dirty="0" err="1"/>
              <a:t>clauses</a:t>
            </a:r>
            <a:r>
              <a:rPr lang="de-DE" dirty="0"/>
              <a:t> and </a:t>
            </a:r>
            <a:r>
              <a:rPr lang="de-DE" dirty="0" err="1"/>
              <a:t>mark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in 3 </a:t>
            </a:r>
            <a:r>
              <a:rPr lang="de-DE" dirty="0" err="1"/>
              <a:t>colors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Human in </a:t>
            </a:r>
            <a:r>
              <a:rPr lang="de-DE" dirty="0" err="1"/>
              <a:t>the</a:t>
            </a:r>
            <a:r>
              <a:rPr lang="de-DE" dirty="0"/>
              <a:t> loop AI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err="1">
                <a:sym typeface="Wingdings" panose="05000000000000000000" pitchFamily="2" charset="2"/>
              </a:rPr>
              <a:t>Lawyer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able</a:t>
            </a:r>
            <a:r>
              <a:rPr lang="de-DE" dirty="0">
                <a:sym typeface="Wingdings" panose="05000000000000000000" pitchFamily="2" charset="2"/>
              </a:rPr>
              <a:t> to </a:t>
            </a:r>
            <a:r>
              <a:rPr lang="de-DE" dirty="0" err="1">
                <a:sym typeface="Wingdings" panose="05000000000000000000" pitchFamily="2" charset="2"/>
              </a:rPr>
              <a:t>give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clauses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his</a:t>
            </a:r>
            <a:r>
              <a:rPr lang="de-DE" dirty="0">
                <a:sym typeface="Wingdings" panose="05000000000000000000" pitchFamily="2" charset="2"/>
              </a:rPr>
              <a:t> own </a:t>
            </a:r>
            <a:r>
              <a:rPr lang="de-DE" dirty="0" err="1">
                <a:sym typeface="Wingdings" panose="05000000000000000000" pitchFamily="2" charset="2"/>
              </a:rPr>
              <a:t>color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>
                <a:sym typeface="Wingdings" panose="05000000000000000000" pitchFamily="2" charset="2"/>
              </a:rPr>
              <a:t>f.e</a:t>
            </a:r>
            <a:r>
              <a:rPr lang="de-DE" dirty="0">
                <a:sym typeface="Wingdings" panose="05000000000000000000" pitchFamily="2" charset="2"/>
              </a:rPr>
              <a:t>. </a:t>
            </a:r>
            <a:r>
              <a:rPr lang="de-DE" dirty="0" err="1">
                <a:sym typeface="Wingdings" panose="05000000000000000000" pitchFamily="2" charset="2"/>
              </a:rPr>
              <a:t>if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AI highlight a </a:t>
            </a:r>
            <a:r>
              <a:rPr lang="de-DE" dirty="0" err="1">
                <a:sym typeface="Wingdings" panose="05000000000000000000" pitchFamily="2" charset="2"/>
              </a:rPr>
              <a:t>clause</a:t>
            </a:r>
            <a:r>
              <a:rPr lang="de-DE" dirty="0">
                <a:sym typeface="Wingdings" panose="05000000000000000000" pitchFamily="2" charset="2"/>
              </a:rPr>
              <a:t> in </a:t>
            </a:r>
            <a:r>
              <a:rPr lang="de-DE" dirty="0" err="1">
                <a:sym typeface="Wingdings" panose="05000000000000000000" pitchFamily="2" charset="2"/>
              </a:rPr>
              <a:t>green</a:t>
            </a:r>
            <a:r>
              <a:rPr lang="de-DE" dirty="0">
                <a:sym typeface="Wingdings" panose="05000000000000000000" pitchFamily="2" charset="2"/>
              </a:rPr>
              <a:t>,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lawyer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can</a:t>
            </a:r>
            <a:r>
              <a:rPr lang="de-DE" dirty="0">
                <a:sym typeface="Wingdings" panose="05000000000000000000" pitchFamily="2" charset="2"/>
              </a:rPr>
              <a:t> still </a:t>
            </a:r>
            <a:r>
              <a:rPr lang="de-DE" dirty="0" err="1">
                <a:sym typeface="Wingdings" panose="05000000000000000000" pitchFamily="2" charset="2"/>
              </a:rPr>
              <a:t>say</a:t>
            </a:r>
            <a:r>
              <a:rPr lang="de-DE" dirty="0">
                <a:sym typeface="Wingdings" panose="05000000000000000000" pitchFamily="2" charset="2"/>
              </a:rPr>
              <a:t> that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wording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not fair  </a:t>
            </a:r>
            <a:r>
              <a:rPr lang="de-DE" dirty="0" err="1">
                <a:sym typeface="Wingdings" panose="05000000000000000000" pitchFamily="2" charset="2"/>
              </a:rPr>
              <a:t>mark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yellow</a:t>
            </a:r>
            <a:endParaRPr lang="de-DE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>
                <a:sym typeface="Wingdings" panose="05000000000000000000" pitchFamily="2" charset="2"/>
              </a:rPr>
              <a:t>Main </a:t>
            </a:r>
            <a:r>
              <a:rPr lang="de-DE" dirty="0" err="1">
                <a:sym typeface="Wingdings" panose="05000000000000000000" pitchFamily="2" charset="2"/>
              </a:rPr>
              <a:t>part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of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project</a:t>
            </a:r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>
                <a:sym typeface="Wingdings" panose="05000000000000000000" pitchFamily="2" charset="2"/>
              </a:rPr>
              <a:t>Afterwards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the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lawyer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is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able</a:t>
            </a:r>
            <a:r>
              <a:rPr lang="de-DE" b="1" dirty="0">
                <a:sym typeface="Wingdings" panose="05000000000000000000" pitchFamily="2" charset="2"/>
              </a:rPr>
              <a:t> to </a:t>
            </a:r>
            <a:r>
              <a:rPr lang="de-DE" b="1" dirty="0" err="1">
                <a:sym typeface="Wingdings" panose="05000000000000000000" pitchFamily="2" charset="2"/>
              </a:rPr>
              <a:t>select</a:t>
            </a:r>
            <a:r>
              <a:rPr lang="de-DE" b="1" dirty="0">
                <a:sym typeface="Wingdings" panose="05000000000000000000" pitchFamily="2" charset="2"/>
              </a:rPr>
              <a:t> alternative </a:t>
            </a:r>
            <a:r>
              <a:rPr lang="de-DE" b="1" dirty="0" err="1">
                <a:sym typeface="Wingdings" panose="05000000000000000000" pitchFamily="2" charset="2"/>
              </a:rPr>
              <a:t>clauses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from</a:t>
            </a:r>
            <a:r>
              <a:rPr lang="de-DE" b="1" dirty="0">
                <a:sym typeface="Wingdings" panose="05000000000000000000" pitchFamily="2" charset="2"/>
              </a:rPr>
              <a:t> a </a:t>
            </a:r>
            <a:r>
              <a:rPr lang="de-DE" b="1" dirty="0" err="1">
                <a:sym typeface="Wingdings" panose="05000000000000000000" pitchFamily="2" charset="2"/>
              </a:rPr>
              <a:t>predefined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set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of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clauses</a:t>
            </a:r>
            <a:r>
              <a:rPr lang="de-DE" b="1" dirty="0">
                <a:sym typeface="Wingdings" panose="05000000000000000000" pitchFamily="2" charset="2"/>
              </a:rPr>
              <a:t> to </a:t>
            </a:r>
            <a:r>
              <a:rPr lang="de-DE" b="1" dirty="0" err="1">
                <a:sym typeface="Wingdings" panose="05000000000000000000" pitchFamily="2" charset="2"/>
              </a:rPr>
              <a:t>replace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yellow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or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red</a:t>
            </a:r>
            <a:r>
              <a:rPr lang="de-DE" b="1" dirty="0">
                <a:sym typeface="Wingdings" panose="05000000000000000000" pitchFamily="2" charset="2"/>
              </a:rPr>
              <a:t> </a:t>
            </a:r>
            <a:r>
              <a:rPr lang="de-DE" b="1" dirty="0" err="1">
                <a:sym typeface="Wingdings" panose="05000000000000000000" pitchFamily="2" charset="2"/>
              </a:rPr>
              <a:t>parts</a:t>
            </a:r>
            <a:endParaRPr lang="de-DE" b="1" dirty="0">
              <a:sym typeface="Wingdings" panose="05000000000000000000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2969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6834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37438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5814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3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9616" cy="6862283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&lt;Presenter&gt; 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1371" y="398895"/>
            <a:ext cx="997527" cy="31987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55861" y="398924"/>
            <a:ext cx="606858" cy="319830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Department of Computer Science</a:t>
            </a:r>
          </a:p>
          <a:p>
            <a:pPr marL="0" indent="0"/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School of Computation, Information and Technology (CIT) </a:t>
            </a:r>
            <a:endParaRPr lang="en-US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Technical University of Munich (TUM)</a:t>
            </a: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Technical University of Munich (TUM)</a:t>
            </a:r>
          </a:p>
          <a:p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TUM School of CIT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Department of Computer Science (CS)</a:t>
            </a:r>
            <a:b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Chair</a:t>
            </a:r>
            <a:r>
              <a:rPr lang="en-AU" sz="1050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  <a:r>
              <a:rPr lang="en-AU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of Software Engineering for Business Information Systems (sebis)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pPr>
              <a:tabLst>
                <a:tab pos="358775" algn="l"/>
              </a:tabLst>
            </a:pPr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+49.89.289.</a:t>
            </a: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YYMMDD Author Title</a:t>
            </a:r>
            <a:endParaRPr lang="en-US" noProof="0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YYMMDD Author Title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YYMMDD Author Title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scendixtech.com/legal-tech-overview-best-legal-tech-companies/" TargetMode="External"/><Relationship Id="rId2" Type="http://schemas.openxmlformats.org/officeDocument/2006/relationships/hyperlink" Target="https://www.gartner.com/en/legal-compliance/trends/legal-tech-trend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artner.com/en/legal-compliance/trends/ai-in-legal-industry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Observing the Effects of AI-Assistance in a Contract Analysis Workflow - A Case Study</a:t>
            </a:r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Anita Feigl</a:t>
            </a:r>
          </a:p>
        </p:txBody>
      </p:sp>
      <p:sp>
        <p:nvSpPr>
          <p:cNvPr id="11" name="Textplatzhalter 15"/>
          <p:cNvSpPr txBox="1">
            <a:spLocks/>
          </p:cNvSpPr>
          <p:nvPr/>
        </p:nvSpPr>
        <p:spPr bwMode="auto">
          <a:xfrm>
            <a:off x="5922819" y="4210928"/>
            <a:ext cx="5941396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800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914400" indent="0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r"/>
            <a:r>
              <a:rPr lang="en-AU" kern="0" dirty="0"/>
              <a:t>May 13, 2024, Bachelor’s Thesis Kick-off Presentation</a:t>
            </a:r>
          </a:p>
        </p:txBody>
      </p:sp>
    </p:spTree>
    <p:extLst>
      <p:ext uri="{BB962C8B-B14F-4D97-AF65-F5344CB8AC3E}">
        <p14:creationId xmlns:p14="http://schemas.microsoft.com/office/powerpoint/2010/main" val="13276057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Abgerundetes Rechteck 58">
            <a:extLst>
              <a:ext uri="{FF2B5EF4-FFF2-40B4-BE49-F238E27FC236}">
                <a16:creationId xmlns:a16="http://schemas.microsoft.com/office/drawing/2014/main" id="{35D08DA6-E057-4C97-B573-B7152246044B}"/>
              </a:ext>
            </a:extLst>
          </p:cNvPr>
          <p:cNvSpPr/>
          <p:nvPr/>
        </p:nvSpPr>
        <p:spPr bwMode="auto">
          <a:xfrm>
            <a:off x="8037198" y="1777488"/>
            <a:ext cx="3608439" cy="3400147"/>
          </a:xfrm>
          <a:prstGeom prst="roundRect">
            <a:avLst>
              <a:gd name="adj" fmla="val 7083"/>
            </a:avLst>
          </a:prstGeom>
          <a:solidFill>
            <a:schemeClr val="bg1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600" dirty="0"/>
          </a:p>
        </p:txBody>
      </p:sp>
      <p:sp>
        <p:nvSpPr>
          <p:cNvPr id="81" name="Abgerundetes Rechteck 58">
            <a:extLst>
              <a:ext uri="{FF2B5EF4-FFF2-40B4-BE49-F238E27FC236}">
                <a16:creationId xmlns:a16="http://schemas.microsoft.com/office/drawing/2014/main" id="{CAD08B46-ECF9-47B2-BDAF-A872C85AF6EC}"/>
              </a:ext>
            </a:extLst>
          </p:cNvPr>
          <p:cNvSpPr/>
          <p:nvPr/>
        </p:nvSpPr>
        <p:spPr bwMode="auto">
          <a:xfrm>
            <a:off x="4359111" y="1794325"/>
            <a:ext cx="3470718" cy="3400147"/>
          </a:xfrm>
          <a:prstGeom prst="roundRect">
            <a:avLst>
              <a:gd name="adj" fmla="val 7083"/>
            </a:avLst>
          </a:prstGeom>
          <a:solidFill>
            <a:schemeClr val="bg1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600" dirty="0"/>
          </a:p>
        </p:txBody>
      </p:sp>
      <p:sp>
        <p:nvSpPr>
          <p:cNvPr id="80" name="Abgerundetes Rechteck 58">
            <a:extLst>
              <a:ext uri="{FF2B5EF4-FFF2-40B4-BE49-F238E27FC236}">
                <a16:creationId xmlns:a16="http://schemas.microsoft.com/office/drawing/2014/main" id="{E0D3D354-E088-4A21-8567-EB3C4ABE087F}"/>
              </a:ext>
            </a:extLst>
          </p:cNvPr>
          <p:cNvSpPr/>
          <p:nvPr/>
        </p:nvSpPr>
        <p:spPr bwMode="auto">
          <a:xfrm>
            <a:off x="602620" y="1774756"/>
            <a:ext cx="3470718" cy="3400147"/>
          </a:xfrm>
          <a:prstGeom prst="roundRect">
            <a:avLst>
              <a:gd name="adj" fmla="val 7083"/>
            </a:avLst>
          </a:prstGeom>
          <a:solidFill>
            <a:schemeClr val="bg1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de-DE" sz="16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95413BA9-842E-4DB4-8837-ED300570166E}"/>
              </a:ext>
            </a:extLst>
          </p:cNvPr>
          <p:cNvSpPr/>
          <p:nvPr/>
        </p:nvSpPr>
        <p:spPr bwMode="auto">
          <a:xfrm>
            <a:off x="4943872" y="5949280"/>
            <a:ext cx="2448272" cy="48970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2000" dirty="0">
                <a:solidFill>
                  <a:schemeClr val="bg1"/>
                </a:solidFill>
                <a:cs typeface="Arial" pitchFamily="34" charset="0"/>
              </a:rPr>
              <a:t>Case Study</a:t>
            </a:r>
          </a:p>
        </p:txBody>
      </p:sp>
      <p:sp>
        <p:nvSpPr>
          <p:cNvPr id="31" name="Geschweifte Klammer rechts 30">
            <a:extLst>
              <a:ext uri="{FF2B5EF4-FFF2-40B4-BE49-F238E27FC236}">
                <a16:creationId xmlns:a16="http://schemas.microsoft.com/office/drawing/2014/main" id="{0A9CC6CA-A70E-4B17-9884-B40F04AA1B00}"/>
              </a:ext>
            </a:extLst>
          </p:cNvPr>
          <p:cNvSpPr/>
          <p:nvPr/>
        </p:nvSpPr>
        <p:spPr bwMode="auto">
          <a:xfrm rot="5400000">
            <a:off x="5763826" y="-365715"/>
            <a:ext cx="593270" cy="11594214"/>
          </a:xfrm>
          <a:prstGeom prst="rightBrace">
            <a:avLst>
              <a:gd name="adj1" fmla="val 33812"/>
              <a:gd name="adj2" fmla="val 50000"/>
            </a:avLst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itel 33">
            <a:extLst>
              <a:ext uri="{FF2B5EF4-FFF2-40B4-BE49-F238E27FC236}">
                <a16:creationId xmlns:a16="http://schemas.microsoft.com/office/drawing/2014/main" id="{101339A2-0F73-44B5-BDD7-4345B7940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Methodology</a:t>
            </a:r>
            <a:endParaRPr lang="de-DE" dirty="0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9C046FCC-A128-4CCE-9BA2-7059D6508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884857CB-900C-4A4E-92C7-961D5CD2A443}"/>
              </a:ext>
            </a:extLst>
          </p:cNvPr>
          <p:cNvSpPr/>
          <p:nvPr/>
        </p:nvSpPr>
        <p:spPr bwMode="auto">
          <a:xfrm>
            <a:off x="791686" y="948269"/>
            <a:ext cx="2681280" cy="5235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cs typeface="Arial" pitchFamily="34" charset="0"/>
              </a:rPr>
              <a:t>Literature Review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A30EA9D3-37AB-4AF0-8E9F-6421EB4006DE}"/>
              </a:ext>
            </a:extLst>
          </p:cNvPr>
          <p:cNvSpPr/>
          <p:nvPr/>
        </p:nvSpPr>
        <p:spPr bwMode="auto">
          <a:xfrm>
            <a:off x="4346362" y="946231"/>
            <a:ext cx="2681280" cy="5235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cs typeface="Arial" pitchFamily="34" charset="0"/>
              </a:rPr>
              <a:t>Semi-structured Interviews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0748626D-8B46-4C87-820A-1039FC34B9EE}"/>
              </a:ext>
            </a:extLst>
          </p:cNvPr>
          <p:cNvSpPr/>
          <p:nvPr/>
        </p:nvSpPr>
        <p:spPr bwMode="auto">
          <a:xfrm>
            <a:off x="8239256" y="946231"/>
            <a:ext cx="2681280" cy="52357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sz="1600" dirty="0">
                <a:solidFill>
                  <a:schemeClr val="bg1"/>
                </a:solidFill>
                <a:cs typeface="Arial" pitchFamily="34" charset="0"/>
              </a:rPr>
              <a:t>Small scaled experiment</a:t>
            </a:r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D24E4C5D-51A6-4A1F-B3AA-0F190043E7AB}"/>
              </a:ext>
            </a:extLst>
          </p:cNvPr>
          <p:cNvGrpSpPr/>
          <p:nvPr/>
        </p:nvGrpSpPr>
        <p:grpSpPr>
          <a:xfrm>
            <a:off x="8120674" y="1861909"/>
            <a:ext cx="3425879" cy="3117755"/>
            <a:chOff x="8019928" y="1282096"/>
            <a:chExt cx="3425879" cy="3117755"/>
          </a:xfrm>
        </p:grpSpPr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BB0111B8-67A5-47E6-BEA6-B7D2AFFE38BC}"/>
                </a:ext>
              </a:extLst>
            </p:cNvPr>
            <p:cNvSpPr/>
            <p:nvPr/>
          </p:nvSpPr>
          <p:spPr bwMode="auto">
            <a:xfrm>
              <a:off x="8019928" y="2117613"/>
              <a:ext cx="1676472" cy="518976"/>
            </a:xfrm>
            <a:prstGeom prst="rect">
              <a:avLst/>
            </a:prstGeom>
            <a:solidFill>
              <a:srgbClr val="A0B5E1"/>
            </a:solidFill>
            <a:ln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Analysis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with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Software</a:t>
              </a: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7EE73566-E86A-4A6F-8599-B7A390FD8ABF}"/>
                </a:ext>
              </a:extLst>
            </p:cNvPr>
            <p:cNvSpPr/>
            <p:nvPr/>
          </p:nvSpPr>
          <p:spPr bwMode="auto">
            <a:xfrm>
              <a:off x="9769334" y="2117612"/>
              <a:ext cx="1676473" cy="518977"/>
            </a:xfrm>
            <a:prstGeom prst="rect">
              <a:avLst/>
            </a:prstGeom>
            <a:solidFill>
              <a:srgbClr val="A0B5E1"/>
            </a:solidFill>
            <a:ln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Analysis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without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Software</a:t>
              </a:r>
            </a:p>
          </p:txBody>
        </p:sp>
        <p:cxnSp>
          <p:nvCxnSpPr>
            <p:cNvPr id="48" name="Gerade Verbindung mit Pfeil 47">
              <a:extLst>
                <a:ext uri="{FF2B5EF4-FFF2-40B4-BE49-F238E27FC236}">
                  <a16:creationId xmlns:a16="http://schemas.microsoft.com/office/drawing/2014/main" id="{2A675FA4-D98A-4F0C-9A5A-8E29FBD93E11}"/>
                </a:ext>
              </a:extLst>
            </p:cNvPr>
            <p:cNvCxnSpPr>
              <a:cxnSpLocks/>
              <a:stCxn id="54" idx="2"/>
              <a:endCxn id="46" idx="0"/>
            </p:cNvCxnSpPr>
            <p:nvPr/>
          </p:nvCxnSpPr>
          <p:spPr bwMode="auto">
            <a:xfrm flipH="1">
              <a:off x="8858164" y="1770338"/>
              <a:ext cx="846450" cy="347275"/>
            </a:xfrm>
            <a:prstGeom prst="straightConnector1">
              <a:avLst/>
            </a:prstGeom>
            <a:ln>
              <a:solidFill>
                <a:srgbClr val="005398"/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Gerade Verbindung mit Pfeil 48">
              <a:extLst>
                <a:ext uri="{FF2B5EF4-FFF2-40B4-BE49-F238E27FC236}">
                  <a16:creationId xmlns:a16="http://schemas.microsoft.com/office/drawing/2014/main" id="{9F4B679C-980E-42AA-8E48-658FA2656455}"/>
                </a:ext>
              </a:extLst>
            </p:cNvPr>
            <p:cNvCxnSpPr>
              <a:cxnSpLocks/>
              <a:stCxn id="54" idx="2"/>
              <a:endCxn id="47" idx="0"/>
            </p:cNvCxnSpPr>
            <p:nvPr/>
          </p:nvCxnSpPr>
          <p:spPr bwMode="auto">
            <a:xfrm>
              <a:off x="9704614" y="1770338"/>
              <a:ext cx="902957" cy="347274"/>
            </a:xfrm>
            <a:prstGeom prst="straightConnector1">
              <a:avLst/>
            </a:prstGeom>
            <a:ln>
              <a:solidFill>
                <a:srgbClr val="005398"/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Pfeil: nach unten 49">
              <a:extLst>
                <a:ext uri="{FF2B5EF4-FFF2-40B4-BE49-F238E27FC236}">
                  <a16:creationId xmlns:a16="http://schemas.microsoft.com/office/drawing/2014/main" id="{27CA4713-2AE9-48C4-97FE-3104E1647FDB}"/>
                </a:ext>
              </a:extLst>
            </p:cNvPr>
            <p:cNvSpPr/>
            <p:nvPr/>
          </p:nvSpPr>
          <p:spPr bwMode="auto">
            <a:xfrm>
              <a:off x="9117997" y="2720831"/>
              <a:ext cx="1245351" cy="488243"/>
            </a:xfrm>
            <a:prstGeom prst="downArrow">
              <a:avLst/>
            </a:prstGeom>
            <a:solidFill>
              <a:srgbClr val="0073D2"/>
            </a:solidFill>
            <a:ln>
              <a:solidFill>
                <a:srgbClr val="005398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9F4E27BC-CE5D-47A8-A794-D91B61CF6EDF}"/>
                </a:ext>
              </a:extLst>
            </p:cNvPr>
            <p:cNvSpPr/>
            <p:nvPr/>
          </p:nvSpPr>
          <p:spPr bwMode="auto">
            <a:xfrm>
              <a:off x="9117999" y="3321129"/>
              <a:ext cx="1156801" cy="288925"/>
            </a:xfrm>
            <a:prstGeom prst="rect">
              <a:avLst/>
            </a:prstGeom>
            <a:solidFill>
              <a:srgbClr val="A0B5E1"/>
            </a:solidFill>
            <a:ln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time</a:t>
              </a:r>
            </a:p>
          </p:txBody>
        </p: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53BCAC98-C535-4A87-94DF-AE010E1C5330}"/>
                </a:ext>
              </a:extLst>
            </p:cNvPr>
            <p:cNvSpPr/>
            <p:nvPr/>
          </p:nvSpPr>
          <p:spPr bwMode="auto">
            <a:xfrm>
              <a:off x="9117998" y="3725416"/>
              <a:ext cx="1156801" cy="288925"/>
            </a:xfrm>
            <a:prstGeom prst="rect">
              <a:avLst/>
            </a:prstGeom>
            <a:solidFill>
              <a:srgbClr val="A0B5E1"/>
            </a:solidFill>
            <a:ln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workflow</a:t>
              </a: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3" name="Rechteck 52">
              <a:extLst>
                <a:ext uri="{FF2B5EF4-FFF2-40B4-BE49-F238E27FC236}">
                  <a16:creationId xmlns:a16="http://schemas.microsoft.com/office/drawing/2014/main" id="{D1C955ED-160B-4EB4-A7D9-150E1AF492A6}"/>
                </a:ext>
              </a:extLst>
            </p:cNvPr>
            <p:cNvSpPr/>
            <p:nvPr/>
          </p:nvSpPr>
          <p:spPr bwMode="auto">
            <a:xfrm>
              <a:off x="9117997" y="4110926"/>
              <a:ext cx="1156801" cy="288925"/>
            </a:xfrm>
            <a:prstGeom prst="rect">
              <a:avLst/>
            </a:prstGeom>
            <a:solidFill>
              <a:srgbClr val="A0B5E1"/>
            </a:solidFill>
            <a:ln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results</a:t>
              </a:r>
              <a:endParaRPr lang="de-DE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C32CD52E-F7BC-41AB-88C9-B51C0E81C927}"/>
                </a:ext>
              </a:extLst>
            </p:cNvPr>
            <p:cNvSpPr/>
            <p:nvPr/>
          </p:nvSpPr>
          <p:spPr bwMode="auto">
            <a:xfrm>
              <a:off x="8755508" y="1282096"/>
              <a:ext cx="1898211" cy="488242"/>
            </a:xfrm>
            <a:prstGeom prst="rect">
              <a:avLst/>
            </a:prstGeom>
            <a:solidFill>
              <a:srgbClr val="A0B5E1"/>
            </a:solidFill>
            <a:ln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Contract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test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set</a:t>
              </a:r>
              <a:endParaRPr lang="de-DE" sz="16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8496DC89-D4DE-40B7-9FB1-909C19AC84B7}"/>
              </a:ext>
            </a:extLst>
          </p:cNvPr>
          <p:cNvGrpSpPr/>
          <p:nvPr/>
        </p:nvGrpSpPr>
        <p:grpSpPr>
          <a:xfrm>
            <a:off x="772352" y="2107135"/>
            <a:ext cx="3113034" cy="2750993"/>
            <a:chOff x="695915" y="1901622"/>
            <a:chExt cx="3113034" cy="2750993"/>
          </a:xfrm>
        </p:grpSpPr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215ED0C7-076C-4B28-82BA-39CFA0949F65}"/>
                </a:ext>
              </a:extLst>
            </p:cNvPr>
            <p:cNvSpPr/>
            <p:nvPr/>
          </p:nvSpPr>
          <p:spPr bwMode="auto">
            <a:xfrm>
              <a:off x="695915" y="1901622"/>
              <a:ext cx="3113034" cy="48824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Articles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identified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trough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Google Scholar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searches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(n=7.338.172)</a:t>
              </a: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0BF10F89-6345-44E4-8405-6C38AB486FE7}"/>
                </a:ext>
              </a:extLst>
            </p:cNvPr>
            <p:cNvSpPr/>
            <p:nvPr/>
          </p:nvSpPr>
          <p:spPr bwMode="auto">
            <a:xfrm>
              <a:off x="911424" y="2637298"/>
              <a:ext cx="2682019" cy="48824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Articles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sreened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by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title (n=119)</a:t>
              </a: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4FED37F8-C1DF-4461-9007-93314E0CEE9D}"/>
                </a:ext>
              </a:extLst>
            </p:cNvPr>
            <p:cNvSpPr/>
            <p:nvPr/>
          </p:nvSpPr>
          <p:spPr bwMode="auto">
            <a:xfrm>
              <a:off x="1098486" y="3400687"/>
              <a:ext cx="2277856" cy="48824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Articles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sreened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by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abstract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(n=46)</a:t>
              </a:r>
            </a:p>
          </p:txBody>
        </p:sp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36E02038-7556-4199-A04A-D3AC39838114}"/>
                </a:ext>
              </a:extLst>
            </p:cNvPr>
            <p:cNvSpPr/>
            <p:nvPr/>
          </p:nvSpPr>
          <p:spPr bwMode="auto">
            <a:xfrm>
              <a:off x="1367343" y="4164372"/>
              <a:ext cx="1755159" cy="48824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Relevant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articles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identified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(n=16)</a:t>
              </a:r>
            </a:p>
          </p:txBody>
        </p:sp>
        <p:cxnSp>
          <p:nvCxnSpPr>
            <p:cNvPr id="7" name="Gerade Verbindung mit Pfeil 6">
              <a:extLst>
                <a:ext uri="{FF2B5EF4-FFF2-40B4-BE49-F238E27FC236}">
                  <a16:creationId xmlns:a16="http://schemas.microsoft.com/office/drawing/2014/main" id="{3DD6B1AC-6192-42EA-A024-F76F4A8DFB0F}"/>
                </a:ext>
              </a:extLst>
            </p:cNvPr>
            <p:cNvCxnSpPr>
              <a:stCxn id="62" idx="2"/>
              <a:endCxn id="63" idx="0"/>
            </p:cNvCxnSpPr>
            <p:nvPr/>
          </p:nvCxnSpPr>
          <p:spPr bwMode="auto">
            <a:xfrm>
              <a:off x="2252432" y="2389865"/>
              <a:ext cx="2" cy="247433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9" name="Gerade Verbindung mit Pfeil 68">
              <a:extLst>
                <a:ext uri="{FF2B5EF4-FFF2-40B4-BE49-F238E27FC236}">
                  <a16:creationId xmlns:a16="http://schemas.microsoft.com/office/drawing/2014/main" id="{E0C59E7B-B267-49DD-B1B2-22A9568E4432}"/>
                </a:ext>
              </a:extLst>
            </p:cNvPr>
            <p:cNvCxnSpPr/>
            <p:nvPr/>
          </p:nvCxnSpPr>
          <p:spPr bwMode="auto">
            <a:xfrm>
              <a:off x="2244923" y="3148771"/>
              <a:ext cx="2" cy="247433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70" name="Gerade Verbindung mit Pfeil 69">
              <a:extLst>
                <a:ext uri="{FF2B5EF4-FFF2-40B4-BE49-F238E27FC236}">
                  <a16:creationId xmlns:a16="http://schemas.microsoft.com/office/drawing/2014/main" id="{996574CC-49D4-44C6-A104-89AE82491094}"/>
                </a:ext>
              </a:extLst>
            </p:cNvPr>
            <p:cNvCxnSpPr/>
            <p:nvPr/>
          </p:nvCxnSpPr>
          <p:spPr bwMode="auto">
            <a:xfrm>
              <a:off x="2237414" y="3907677"/>
              <a:ext cx="2" cy="247433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A1C0DF2B-BAF1-4063-B1CC-49564B1A635C}"/>
              </a:ext>
            </a:extLst>
          </p:cNvPr>
          <p:cNvGrpSpPr/>
          <p:nvPr/>
        </p:nvGrpSpPr>
        <p:grpSpPr>
          <a:xfrm>
            <a:off x="5184560" y="2125087"/>
            <a:ext cx="1762263" cy="2699484"/>
            <a:chOff x="5035626" y="1824650"/>
            <a:chExt cx="1762263" cy="2699484"/>
          </a:xfrm>
        </p:grpSpPr>
        <p:sp>
          <p:nvSpPr>
            <p:cNvPr id="75" name="Rechteck 74">
              <a:extLst>
                <a:ext uri="{FF2B5EF4-FFF2-40B4-BE49-F238E27FC236}">
                  <a16:creationId xmlns:a16="http://schemas.microsoft.com/office/drawing/2014/main" id="{C781FD76-FFA3-4878-AF0E-43D9DE82E5F6}"/>
                </a:ext>
              </a:extLst>
            </p:cNvPr>
            <p:cNvSpPr/>
            <p:nvPr/>
          </p:nvSpPr>
          <p:spPr bwMode="auto">
            <a:xfrm>
              <a:off x="5035626" y="1824650"/>
              <a:ext cx="1762263" cy="48824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Create Guideline</a:t>
              </a:r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823B4B71-74BC-47A6-8220-D0D0CB4331A1}"/>
                </a:ext>
              </a:extLst>
            </p:cNvPr>
            <p:cNvSpPr/>
            <p:nvPr/>
          </p:nvSpPr>
          <p:spPr bwMode="auto">
            <a:xfrm>
              <a:off x="5035626" y="2561884"/>
              <a:ext cx="1762263" cy="48824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Conduct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interviews</a:t>
              </a:r>
              <a:endParaRPr lang="de-DE" sz="16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77" name="Rechteck 76">
              <a:extLst>
                <a:ext uri="{FF2B5EF4-FFF2-40B4-BE49-F238E27FC236}">
                  <a16:creationId xmlns:a16="http://schemas.microsoft.com/office/drawing/2014/main" id="{A3F482C4-0665-4A7D-A114-616E9D539202}"/>
                </a:ext>
              </a:extLst>
            </p:cNvPr>
            <p:cNvSpPr/>
            <p:nvPr/>
          </p:nvSpPr>
          <p:spPr bwMode="auto">
            <a:xfrm>
              <a:off x="5035626" y="3298657"/>
              <a:ext cx="1762263" cy="48824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Transcript</a:t>
              </a: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interviews</a:t>
              </a:r>
              <a:endParaRPr lang="de-DE" sz="16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sp>
          <p:nvSpPr>
            <p:cNvPr id="78" name="Rechteck 77">
              <a:extLst>
                <a:ext uri="{FF2B5EF4-FFF2-40B4-BE49-F238E27FC236}">
                  <a16:creationId xmlns:a16="http://schemas.microsoft.com/office/drawing/2014/main" id="{3AD88168-0743-4A81-9D43-6EFA702E8FE4}"/>
                </a:ext>
              </a:extLst>
            </p:cNvPr>
            <p:cNvSpPr/>
            <p:nvPr/>
          </p:nvSpPr>
          <p:spPr bwMode="auto">
            <a:xfrm>
              <a:off x="5035626" y="4035891"/>
              <a:ext cx="1762263" cy="488243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>
                  <a:solidFill>
                    <a:schemeClr val="tx1"/>
                  </a:solidFill>
                  <a:cs typeface="Arial" pitchFamily="34" charset="0"/>
                </a:rPr>
                <a:t>Analyse </a:t>
              </a:r>
              <a:r>
                <a:rPr lang="de-DE" sz="1600" dirty="0" err="1">
                  <a:solidFill>
                    <a:schemeClr val="tx1"/>
                  </a:solidFill>
                  <a:cs typeface="Arial" pitchFamily="34" charset="0"/>
                </a:rPr>
                <a:t>results</a:t>
              </a:r>
              <a:endParaRPr lang="de-DE" sz="16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</p:grp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3B02BCF1-11A2-4BD0-B10B-C6A66DC77AF6}"/>
              </a:ext>
            </a:extLst>
          </p:cNvPr>
          <p:cNvCxnSpPr>
            <a:cxnSpLocks/>
          </p:cNvCxnSpPr>
          <p:nvPr/>
        </p:nvCxnSpPr>
        <p:spPr bwMode="auto">
          <a:xfrm>
            <a:off x="954291" y="1466802"/>
            <a:ext cx="0" cy="30795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2" name="Gerader Verbinder 81">
            <a:extLst>
              <a:ext uri="{FF2B5EF4-FFF2-40B4-BE49-F238E27FC236}">
                <a16:creationId xmlns:a16="http://schemas.microsoft.com/office/drawing/2014/main" id="{95FDD6E5-8A88-4A13-B2EF-4EE89F69E75C}"/>
              </a:ext>
            </a:extLst>
          </p:cNvPr>
          <p:cNvCxnSpPr>
            <a:cxnSpLocks/>
          </p:cNvCxnSpPr>
          <p:nvPr/>
        </p:nvCxnSpPr>
        <p:spPr bwMode="auto">
          <a:xfrm>
            <a:off x="4655840" y="1486371"/>
            <a:ext cx="0" cy="30795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D2F0381D-E60A-4C67-9488-6747DC98310F}"/>
              </a:ext>
            </a:extLst>
          </p:cNvPr>
          <p:cNvCxnSpPr>
            <a:cxnSpLocks/>
          </p:cNvCxnSpPr>
          <p:nvPr/>
        </p:nvCxnSpPr>
        <p:spPr bwMode="auto">
          <a:xfrm>
            <a:off x="8470335" y="1469553"/>
            <a:ext cx="0" cy="30795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977160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2924944"/>
            <a:ext cx="12192000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 &amp; Motivation </a:t>
            </a:r>
          </a:p>
          <a:p>
            <a:endParaRPr lang="en-US" dirty="0"/>
          </a:p>
          <a:p>
            <a:r>
              <a:rPr lang="en-US" dirty="0"/>
              <a:t>Research Questions</a:t>
            </a:r>
          </a:p>
          <a:p>
            <a:endParaRPr lang="en-US" dirty="0"/>
          </a:p>
          <a:p>
            <a:r>
              <a:rPr lang="en-US" dirty="0"/>
              <a:t>Methodology</a:t>
            </a:r>
          </a:p>
          <a:p>
            <a:endParaRPr lang="en-US" dirty="0"/>
          </a:p>
          <a:p>
            <a:r>
              <a:rPr lang="en-US" dirty="0"/>
              <a:t>Initial Findings</a:t>
            </a:r>
          </a:p>
          <a:p>
            <a:endParaRPr lang="en-US" dirty="0"/>
          </a:p>
          <a:p>
            <a:r>
              <a:rPr lang="en-US" dirty="0"/>
              <a:t>Timeline</a:t>
            </a:r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6703522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847071-E91F-4BF3-8DE9-E31E2F228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Initial </a:t>
            </a:r>
            <a:r>
              <a:rPr lang="de-DE" dirty="0" err="1"/>
              <a:t>Findings</a:t>
            </a:r>
            <a:r>
              <a:rPr lang="de-DE" dirty="0"/>
              <a:t> 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DF5134-1765-4F4B-BA79-0D012DB5A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29D0AC-4C75-4B0A-A6D6-720C757F1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AC02F0B-A3B7-42A2-97D7-DAC57C3FD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RQ1: </a:t>
            </a:r>
            <a:r>
              <a:rPr lang="en-US" dirty="0"/>
              <a:t>What are effects, incentives and barriers to adopting AI in the legal domain?</a:t>
            </a:r>
          </a:p>
          <a:p>
            <a:endParaRPr lang="de-DE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03CC4EA-3C25-4A54-AFBD-3057E16B279C}"/>
              </a:ext>
            </a:extLst>
          </p:cNvPr>
          <p:cNvSpPr/>
          <p:nvPr/>
        </p:nvSpPr>
        <p:spPr bwMode="auto">
          <a:xfrm>
            <a:off x="303193" y="1438962"/>
            <a:ext cx="2448272" cy="48970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Barriers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98423E6-C9CC-4839-9EFA-43D2A8BECCCD}"/>
              </a:ext>
            </a:extLst>
          </p:cNvPr>
          <p:cNvCxnSpPr>
            <a:cxnSpLocks/>
          </p:cNvCxnSpPr>
          <p:nvPr/>
        </p:nvCxnSpPr>
        <p:spPr bwMode="auto">
          <a:xfrm>
            <a:off x="665690" y="1928668"/>
            <a:ext cx="0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" name="Abgerundetes Rechteck 58">
            <a:extLst>
              <a:ext uri="{FF2B5EF4-FFF2-40B4-BE49-F238E27FC236}">
                <a16:creationId xmlns:a16="http://schemas.microsoft.com/office/drawing/2014/main" id="{F7F9729F-6BA0-4546-AEA3-9DEA86343F9C}"/>
              </a:ext>
            </a:extLst>
          </p:cNvPr>
          <p:cNvSpPr/>
          <p:nvPr/>
        </p:nvSpPr>
        <p:spPr bwMode="auto">
          <a:xfrm>
            <a:off x="303193" y="2207178"/>
            <a:ext cx="4746127" cy="3365993"/>
          </a:xfrm>
          <a:prstGeom prst="roundRect">
            <a:avLst>
              <a:gd name="adj" fmla="val 7083"/>
            </a:avLst>
          </a:prstGeom>
          <a:solidFill>
            <a:schemeClr val="bg1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600" dirty="0" err="1">
                <a:solidFill>
                  <a:schemeClr val="tx1"/>
                </a:solidFill>
              </a:rPr>
              <a:t>Hourly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billing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 err="1">
                <a:solidFill>
                  <a:schemeClr val="tx1"/>
                </a:solidFill>
              </a:rPr>
              <a:t>model</a:t>
            </a:r>
            <a:r>
              <a:rPr lang="de-DE" sz="1600" dirty="0">
                <a:solidFill>
                  <a:schemeClr val="tx1"/>
                </a:solidFill>
              </a:rPr>
              <a:t> </a:t>
            </a:r>
            <a:r>
              <a:rPr lang="de-DE" sz="16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attorneys</a:t>
            </a:r>
            <a: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are</a:t>
            </a:r>
            <a:r>
              <a:rPr lang="de-DE" sz="1600" dirty="0">
                <a:solidFill>
                  <a:schemeClr val="tx1"/>
                </a:solidFill>
                <a:sym typeface="Wingdings" panose="05000000000000000000" pitchFamily="2" charset="2"/>
              </a:rPr>
              <a:t> not </a:t>
            </a:r>
            <a:r>
              <a:rPr lang="de-DE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interested</a:t>
            </a:r>
            <a:r>
              <a:rPr lang="de-DE" sz="1600" dirty="0">
                <a:solidFill>
                  <a:schemeClr val="tx1"/>
                </a:solidFill>
                <a:sym typeface="Wingdings" panose="05000000000000000000" pitchFamily="2" charset="2"/>
              </a:rPr>
              <a:t> in </a:t>
            </a:r>
            <a:r>
              <a:rPr lang="de-DE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increasing</a:t>
            </a:r>
            <a:r>
              <a:rPr lang="de-DE" sz="1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efficiency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[4]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Skepticism</a:t>
            </a:r>
            <a:r>
              <a:rPr lang="de-DE" sz="1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towards</a:t>
            </a:r>
            <a:r>
              <a:rPr lang="de-DE" sz="1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de-DE" sz="1600" dirty="0">
                <a:sym typeface="Wingdings" panose="05000000000000000000" pitchFamily="2" charset="2"/>
              </a:rPr>
              <a:t>AI 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[4]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600" dirty="0"/>
              <a:t>Fear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job</a:t>
            </a:r>
            <a:r>
              <a:rPr lang="de-DE" sz="1600" dirty="0"/>
              <a:t> </a:t>
            </a:r>
            <a:r>
              <a:rPr lang="de-DE" sz="1600" dirty="0" err="1"/>
              <a:t>replacement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AI 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[5]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</a:rPr>
              <a:t>Many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lawyers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are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reluctant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change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[6]</a:t>
            </a:r>
            <a:endParaRPr lang="de-DE" sz="1600" dirty="0">
              <a:solidFill>
                <a:schemeClr val="bg1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EDDD50C-FB5B-4343-AE7D-09D5623B82A7}"/>
              </a:ext>
            </a:extLst>
          </p:cNvPr>
          <p:cNvSpPr/>
          <p:nvPr/>
        </p:nvSpPr>
        <p:spPr bwMode="auto">
          <a:xfrm>
            <a:off x="6561488" y="1438962"/>
            <a:ext cx="2448272" cy="48970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Incentives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B79EFC8-B9FE-4140-8325-13997D10FA5A}"/>
              </a:ext>
            </a:extLst>
          </p:cNvPr>
          <p:cNvCxnSpPr>
            <a:cxnSpLocks/>
          </p:cNvCxnSpPr>
          <p:nvPr/>
        </p:nvCxnSpPr>
        <p:spPr bwMode="auto">
          <a:xfrm>
            <a:off x="6923985" y="1928668"/>
            <a:ext cx="0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2" name="Abgerundetes Rechteck 58">
            <a:extLst>
              <a:ext uri="{FF2B5EF4-FFF2-40B4-BE49-F238E27FC236}">
                <a16:creationId xmlns:a16="http://schemas.microsoft.com/office/drawing/2014/main" id="{56658F96-DB7F-4C5D-AFA3-13D5C0BBD488}"/>
              </a:ext>
            </a:extLst>
          </p:cNvPr>
          <p:cNvSpPr/>
          <p:nvPr/>
        </p:nvSpPr>
        <p:spPr bwMode="auto">
          <a:xfrm>
            <a:off x="6561488" y="2216700"/>
            <a:ext cx="5263309" cy="3365993"/>
          </a:xfrm>
          <a:prstGeom prst="roundRect">
            <a:avLst>
              <a:gd name="adj" fmla="val 7083"/>
            </a:avLst>
          </a:prstGeom>
          <a:solidFill>
            <a:schemeClr val="bg1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600" dirty="0" err="1"/>
              <a:t>Changed</a:t>
            </a:r>
            <a:r>
              <a:rPr lang="de-DE" sz="1600" dirty="0"/>
              <a:t> </a:t>
            </a:r>
            <a:r>
              <a:rPr lang="de-DE" sz="1600" dirty="0" err="1"/>
              <a:t>customer</a:t>
            </a:r>
            <a:r>
              <a:rPr lang="de-DE" sz="1600" dirty="0"/>
              <a:t> </a:t>
            </a:r>
            <a:r>
              <a:rPr lang="de-DE" sz="1600" dirty="0" err="1"/>
              <a:t>expectations</a:t>
            </a:r>
            <a:r>
              <a:rPr lang="de-DE" sz="1600" dirty="0"/>
              <a:t> ( „</a:t>
            </a:r>
            <a:r>
              <a:rPr lang="de-DE" sz="1400" b="1" dirty="0"/>
              <a:t>More-</a:t>
            </a:r>
            <a:r>
              <a:rPr lang="de-DE" sz="1400" b="1" dirty="0" err="1"/>
              <a:t>for</a:t>
            </a:r>
            <a:r>
              <a:rPr lang="de-DE" sz="1400" b="1" dirty="0"/>
              <a:t>-</a:t>
            </a:r>
            <a:r>
              <a:rPr lang="de-DE" sz="1400" b="1" dirty="0" err="1"/>
              <a:t>Less</a:t>
            </a:r>
            <a:r>
              <a:rPr lang="de-DE" sz="1600" dirty="0"/>
              <a:t>“) </a:t>
            </a:r>
            <a:br>
              <a:rPr lang="de-DE" sz="1600" dirty="0">
                <a:solidFill>
                  <a:schemeClr val="bg1">
                    <a:lumMod val="50000"/>
                  </a:schemeClr>
                </a:solidFill>
              </a:rPr>
            </a:br>
            <a:endParaRPr lang="de-DE" sz="1600" dirty="0">
              <a:solidFill>
                <a:schemeClr val="bg1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Pressure to stay competitive</a:t>
            </a:r>
            <a:r>
              <a:rPr lang="en-US" sz="12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[7]</a:t>
            </a:r>
            <a:endParaRPr lang="de-DE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Pfeil: nach links und rechts 12">
            <a:extLst>
              <a:ext uri="{FF2B5EF4-FFF2-40B4-BE49-F238E27FC236}">
                <a16:creationId xmlns:a16="http://schemas.microsoft.com/office/drawing/2014/main" id="{F243DCEC-0F71-4BF1-9954-950359244061}"/>
              </a:ext>
            </a:extLst>
          </p:cNvPr>
          <p:cNvSpPr/>
          <p:nvPr/>
        </p:nvSpPr>
        <p:spPr bwMode="auto">
          <a:xfrm>
            <a:off x="5265344" y="3645024"/>
            <a:ext cx="1080120" cy="504056"/>
          </a:xfrm>
          <a:prstGeom prst="leftRightArrow">
            <a:avLst/>
          </a:prstGeom>
          <a:solidFill>
            <a:srgbClr val="0073CF"/>
          </a:solidFill>
          <a:ln>
            <a:solidFill>
              <a:srgbClr val="005398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01E70F99-469F-4C64-A5C0-C3344B692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A1BA110-252D-4567-A6C3-F0717B005140}"/>
              </a:ext>
            </a:extLst>
          </p:cNvPr>
          <p:cNvSpPr txBox="1"/>
          <p:nvPr/>
        </p:nvSpPr>
        <p:spPr>
          <a:xfrm>
            <a:off x="11424592" y="3368025"/>
            <a:ext cx="64807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[6]</a:t>
            </a:r>
          </a:p>
        </p:txBody>
      </p:sp>
    </p:spTree>
    <p:extLst>
      <p:ext uri="{BB962C8B-B14F-4D97-AF65-F5344CB8AC3E}">
        <p14:creationId xmlns:p14="http://schemas.microsoft.com/office/powerpoint/2010/main" val="5515306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847071-E91F-4BF3-8DE9-E31E2F228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Initial </a:t>
            </a:r>
            <a:r>
              <a:rPr lang="de-DE" dirty="0" err="1"/>
              <a:t>Findings</a:t>
            </a:r>
            <a:r>
              <a:rPr lang="de-DE" dirty="0"/>
              <a:t> 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CDF5134-1765-4F4B-BA79-0D012DB5A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029D0AC-4C75-4B0A-A6D6-720C757F1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7AC02F0B-A3B7-42A2-97D7-DAC57C3FD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RQ1: What are effects, incentives and barriers to adopting AI in the legal domain?</a:t>
            </a:r>
          </a:p>
          <a:p>
            <a:endParaRPr lang="en-US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03CC4EA-3C25-4A54-AFBD-3057E16B279C}"/>
              </a:ext>
            </a:extLst>
          </p:cNvPr>
          <p:cNvSpPr/>
          <p:nvPr/>
        </p:nvSpPr>
        <p:spPr bwMode="auto">
          <a:xfrm>
            <a:off x="340455" y="1150090"/>
            <a:ext cx="1665685" cy="52569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Benefits</a:t>
            </a: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B98423E6-C9CC-4839-9EFA-43D2A8BECCCD}"/>
              </a:ext>
            </a:extLst>
          </p:cNvPr>
          <p:cNvCxnSpPr>
            <a:cxnSpLocks/>
          </p:cNvCxnSpPr>
          <p:nvPr/>
        </p:nvCxnSpPr>
        <p:spPr bwMode="auto">
          <a:xfrm>
            <a:off x="702952" y="1690947"/>
            <a:ext cx="0" cy="2214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" name="Abgerundetes Rechteck 58">
            <a:extLst>
              <a:ext uri="{FF2B5EF4-FFF2-40B4-BE49-F238E27FC236}">
                <a16:creationId xmlns:a16="http://schemas.microsoft.com/office/drawing/2014/main" id="{F7F9729F-6BA0-4546-AEA3-9DEA86343F9C}"/>
              </a:ext>
            </a:extLst>
          </p:cNvPr>
          <p:cNvSpPr/>
          <p:nvPr/>
        </p:nvSpPr>
        <p:spPr bwMode="auto">
          <a:xfrm>
            <a:off x="340455" y="1904793"/>
            <a:ext cx="5111957" cy="4469128"/>
          </a:xfrm>
          <a:prstGeom prst="roundRect">
            <a:avLst>
              <a:gd name="adj" fmla="val 5858"/>
            </a:avLst>
          </a:prstGeom>
          <a:solidFill>
            <a:schemeClr val="bg1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</a:rPr>
              <a:t>Time-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</a:rPr>
              <a:t>savings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cost-savings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b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rising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productivity</a:t>
            </a:r>
            <a:endParaRPr lang="de-DE" sz="1600" dirty="0"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Faster service delivery &amp; better quality of service</a:t>
            </a:r>
            <a:b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GB" sz="16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increasing client satisfaction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[6]</a:t>
            </a:r>
            <a:endParaRPr lang="de-DE" sz="1200" dirty="0">
              <a:solidFill>
                <a:schemeClr val="bg1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600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Lawyers</a:t>
            </a:r>
            <a: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can</a:t>
            </a:r>
            <a: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focus</a:t>
            </a:r>
            <a: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on </a:t>
            </a:r>
            <a:r>
              <a:rPr lang="de-DE" sz="16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more</a:t>
            </a:r>
            <a: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sophisticated and </a:t>
            </a:r>
            <a:r>
              <a:rPr lang="de-DE" sz="16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challenging</a:t>
            </a:r>
            <a: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de-DE" sz="16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work</a:t>
            </a:r>
            <a: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sz="16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increasing</a:t>
            </a:r>
            <a: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employee</a:t>
            </a:r>
            <a: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satisfaction</a:t>
            </a:r>
            <a:r>
              <a:rPr lang="de-DE" sz="16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[7]</a:t>
            </a:r>
            <a:endParaRPr lang="de-DE" sz="1200" dirty="0">
              <a:solidFill>
                <a:schemeClr val="bg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Home </a:t>
            </a:r>
            <a:r>
              <a:rPr lang="de-DE" sz="1600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office</a:t>
            </a:r>
            <a:r>
              <a:rPr lang="de-DE" sz="1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possible </a:t>
            </a:r>
            <a:r>
              <a:rPr lang="de-DE" sz="1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sz="1600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more</a:t>
            </a:r>
            <a:r>
              <a:rPr lang="de-DE" sz="1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flexible </a:t>
            </a:r>
            <a:br>
              <a:rPr lang="de-DE" sz="1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de-DE" sz="1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sz="1600" dirty="0" err="1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better</a:t>
            </a:r>
            <a:r>
              <a:rPr lang="de-DE" sz="1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work-life-balance</a:t>
            </a:r>
            <a:b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</a:b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benefitial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for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those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who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provides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care </a:t>
            </a:r>
            <a:r>
              <a:rPr lang="de-DE" sz="1600" dirty="0" err="1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work</a:t>
            </a:r>
            <a:r>
              <a:rPr lang="de-DE" sz="1600" dirty="0"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[7]</a:t>
            </a:r>
            <a:endParaRPr lang="de-DE" sz="1600" dirty="0">
              <a:solidFill>
                <a:schemeClr val="bg1">
                  <a:lumMod val="50000"/>
                </a:schemeClr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AAD31315-7E24-4DED-92F5-A30DF4D18969}"/>
              </a:ext>
            </a:extLst>
          </p:cNvPr>
          <p:cNvCxnSpPr>
            <a:cxnSpLocks/>
          </p:cNvCxnSpPr>
          <p:nvPr/>
        </p:nvCxnSpPr>
        <p:spPr bwMode="auto">
          <a:xfrm>
            <a:off x="7039656" y="1657661"/>
            <a:ext cx="0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Abgerundetes Rechteck 58">
            <a:extLst>
              <a:ext uri="{FF2B5EF4-FFF2-40B4-BE49-F238E27FC236}">
                <a16:creationId xmlns:a16="http://schemas.microsoft.com/office/drawing/2014/main" id="{EC6CA589-6708-4A44-993A-F82043A259E0}"/>
              </a:ext>
            </a:extLst>
          </p:cNvPr>
          <p:cNvSpPr/>
          <p:nvPr/>
        </p:nvSpPr>
        <p:spPr bwMode="auto">
          <a:xfrm>
            <a:off x="6629610" y="1904793"/>
            <a:ext cx="4889023" cy="2497373"/>
          </a:xfrm>
          <a:prstGeom prst="roundRect">
            <a:avLst>
              <a:gd name="adj" fmla="val 7083"/>
            </a:avLst>
          </a:prstGeom>
          <a:solidFill>
            <a:schemeClr val="bg1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600" dirty="0" err="1"/>
              <a:t>Cost</a:t>
            </a:r>
            <a:r>
              <a:rPr lang="de-DE" sz="1600" dirty="0"/>
              <a:t>-/time-intensive </a:t>
            </a:r>
            <a:r>
              <a:rPr lang="de-DE" sz="1600" dirty="0" err="1"/>
              <a:t>implementation</a:t>
            </a:r>
            <a:r>
              <a:rPr lang="de-DE" sz="1600" dirty="0"/>
              <a:t> 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[5]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600" dirty="0">
                <a:solidFill>
                  <a:schemeClr val="tx1"/>
                </a:solidFill>
              </a:rPr>
              <a:t>Blending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professional &amp; personal </a:t>
            </a:r>
            <a:r>
              <a:rPr lang="de-DE" sz="1600" dirty="0" err="1"/>
              <a:t>life</a:t>
            </a:r>
            <a:r>
              <a:rPr lang="de-DE" sz="1600" dirty="0"/>
              <a:t> 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[7]</a:t>
            </a:r>
          </a:p>
          <a:p>
            <a:pPr marL="285750" indent="-285750">
              <a:lnSpc>
                <a:spcPct val="150000"/>
              </a:lnSpc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de-DE" sz="1600" dirty="0" err="1"/>
              <a:t>Insufficient</a:t>
            </a:r>
            <a:r>
              <a:rPr lang="de-DE" sz="1600" dirty="0"/>
              <a:t> </a:t>
            </a:r>
            <a:r>
              <a:rPr lang="de-DE" sz="1600" dirty="0" err="1"/>
              <a:t>critical</a:t>
            </a:r>
            <a:r>
              <a:rPr lang="de-DE" sz="1600" dirty="0"/>
              <a:t> </a:t>
            </a:r>
            <a:r>
              <a:rPr lang="de-DE" sz="1600" dirty="0" err="1"/>
              <a:t>questioning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AI </a:t>
            </a:r>
            <a:r>
              <a:rPr lang="de-DE" sz="1600" dirty="0" err="1"/>
              <a:t>suggestions</a:t>
            </a:r>
            <a:r>
              <a:rPr lang="de-DE" sz="1600" dirty="0"/>
              <a:t> 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[5]</a:t>
            </a:r>
            <a:endParaRPr lang="de-DE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0" name="Abgerundetes Rechteck 58">
            <a:extLst>
              <a:ext uri="{FF2B5EF4-FFF2-40B4-BE49-F238E27FC236}">
                <a16:creationId xmlns:a16="http://schemas.microsoft.com/office/drawing/2014/main" id="{376AFAEB-65D3-406B-B00E-E25DB4AB10AF}"/>
              </a:ext>
            </a:extLst>
          </p:cNvPr>
          <p:cNvSpPr/>
          <p:nvPr/>
        </p:nvSpPr>
        <p:spPr bwMode="auto">
          <a:xfrm>
            <a:off x="6643780" y="4625529"/>
            <a:ext cx="4889023" cy="1591709"/>
          </a:xfrm>
          <a:prstGeom prst="roundRect">
            <a:avLst>
              <a:gd name="adj" fmla="val 7083"/>
            </a:avLst>
          </a:prstGeom>
          <a:solidFill>
            <a:srgbClr val="C8D5EE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</a:t>
            </a:r>
            <a:r>
              <a:rPr lang="en-GB" sz="1800" b="1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LegalTech</a:t>
            </a:r>
            <a:r>
              <a:rPr lang="en-GB" sz="18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a law firm should be a motivation to take the quality of our services to the next level, but not an excuse for future laziness.” </a:t>
            </a:r>
            <a:endParaRPr lang="de-DE" b="1" i="1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896229AA-8CDE-489A-92A2-1525ADF4C16D}"/>
              </a:ext>
            </a:extLst>
          </p:cNvPr>
          <p:cNvSpPr/>
          <p:nvPr/>
        </p:nvSpPr>
        <p:spPr bwMode="auto">
          <a:xfrm>
            <a:off x="6636228" y="1155740"/>
            <a:ext cx="1764028" cy="52569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Disadvantages</a:t>
            </a:r>
          </a:p>
        </p:txBody>
      </p:sp>
      <p:sp>
        <p:nvSpPr>
          <p:cNvPr id="23" name="Pfeil: nach links und rechts 22">
            <a:extLst>
              <a:ext uri="{FF2B5EF4-FFF2-40B4-BE49-F238E27FC236}">
                <a16:creationId xmlns:a16="http://schemas.microsoft.com/office/drawing/2014/main" id="{049A4C4D-357B-46E0-B373-750A2CB8F730}"/>
              </a:ext>
            </a:extLst>
          </p:cNvPr>
          <p:cNvSpPr/>
          <p:nvPr/>
        </p:nvSpPr>
        <p:spPr bwMode="auto">
          <a:xfrm>
            <a:off x="5661234" y="3020679"/>
            <a:ext cx="881575" cy="424708"/>
          </a:xfrm>
          <a:prstGeom prst="leftRightArrow">
            <a:avLst/>
          </a:prstGeom>
          <a:solidFill>
            <a:srgbClr val="0073CF"/>
          </a:solidFill>
          <a:ln>
            <a:solidFill>
              <a:srgbClr val="005398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4" name="Fußzeilenplatzhalter 4">
            <a:extLst>
              <a:ext uri="{FF2B5EF4-FFF2-40B4-BE49-F238E27FC236}">
                <a16:creationId xmlns:a16="http://schemas.microsoft.com/office/drawing/2014/main" id="{1FE1D299-A595-4063-843B-12A4F1BE1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523C12B7-924F-43BB-B70C-00F1FDCC37D2}"/>
              </a:ext>
            </a:extLst>
          </p:cNvPr>
          <p:cNvSpPr txBox="1"/>
          <p:nvPr/>
        </p:nvSpPr>
        <p:spPr>
          <a:xfrm>
            <a:off x="6643780" y="6239499"/>
            <a:ext cx="59766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>
                    <a:lumMod val="50000"/>
                  </a:schemeClr>
                </a:solidFill>
              </a:rPr>
              <a:t>[8]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cs typeface="Times New Roman" panose="02020603050405020304" pitchFamily="18" charset="0"/>
              </a:rPr>
              <a:t>Kurowska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cs typeface="Times New Roman" panose="02020603050405020304" pitchFamily="18" charset="0"/>
              </a:rPr>
              <a:t>, I. &amp;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cs typeface="Times New Roman" panose="02020603050405020304" pitchFamily="18" charset="0"/>
              </a:rPr>
              <a:t>Szpyt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cs typeface="Times New Roman" panose="02020603050405020304" pitchFamily="18" charset="0"/>
              </a:rPr>
              <a:t>, K. (2021)</a:t>
            </a:r>
            <a:endParaRPr lang="de-DE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6039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 animBg="1"/>
      <p:bldP spid="23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3573016"/>
            <a:ext cx="12192000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 &amp; Motivation </a:t>
            </a:r>
          </a:p>
          <a:p>
            <a:endParaRPr lang="en-US" dirty="0"/>
          </a:p>
          <a:p>
            <a:r>
              <a:rPr lang="en-US" dirty="0"/>
              <a:t>Research Questions</a:t>
            </a:r>
          </a:p>
          <a:p>
            <a:endParaRPr lang="en-US" dirty="0"/>
          </a:p>
          <a:p>
            <a:r>
              <a:rPr lang="en-US" dirty="0"/>
              <a:t>Methodology</a:t>
            </a:r>
          </a:p>
          <a:p>
            <a:endParaRPr lang="en-US" dirty="0"/>
          </a:p>
          <a:p>
            <a:r>
              <a:rPr lang="en-US" dirty="0"/>
              <a:t>Initial Findings</a:t>
            </a:r>
          </a:p>
          <a:p>
            <a:endParaRPr lang="en-US" dirty="0"/>
          </a:p>
          <a:p>
            <a:r>
              <a:rPr lang="en-US" dirty="0"/>
              <a:t>Timeline</a:t>
            </a:r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3872739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0" i="0" dirty="0">
                <a:effectLst/>
              </a:rPr>
              <a:t>Timeline</a:t>
            </a:r>
            <a:endParaRPr lang="en-US" dirty="0"/>
          </a:p>
        </p:txBody>
      </p:sp>
      <p:graphicFrame>
        <p:nvGraphicFramePr>
          <p:cNvPr id="14" name="Tabelle 14">
            <a:extLst>
              <a:ext uri="{FF2B5EF4-FFF2-40B4-BE49-F238E27FC236}">
                <a16:creationId xmlns:a16="http://schemas.microsoft.com/office/drawing/2014/main" id="{D3213668-8E01-4316-84EF-C3E76B24187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1249041"/>
              </p:ext>
            </p:extLst>
          </p:nvPr>
        </p:nvGraphicFramePr>
        <p:xfrm>
          <a:off x="119336" y="1809184"/>
          <a:ext cx="11953330" cy="3448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60706">
                  <a:extLst>
                    <a:ext uri="{9D8B030D-6E8A-4147-A177-3AD203B41FA5}">
                      <a16:colId xmlns:a16="http://schemas.microsoft.com/office/drawing/2014/main" val="1303830416"/>
                    </a:ext>
                  </a:extLst>
                </a:gridCol>
                <a:gridCol w="1382104">
                  <a:extLst>
                    <a:ext uri="{9D8B030D-6E8A-4147-A177-3AD203B41FA5}">
                      <a16:colId xmlns:a16="http://schemas.microsoft.com/office/drawing/2014/main" val="2283724880"/>
                    </a:ext>
                  </a:extLst>
                </a:gridCol>
                <a:gridCol w="1382104">
                  <a:extLst>
                    <a:ext uri="{9D8B030D-6E8A-4147-A177-3AD203B41FA5}">
                      <a16:colId xmlns:a16="http://schemas.microsoft.com/office/drawing/2014/main" val="4075596031"/>
                    </a:ext>
                  </a:extLst>
                </a:gridCol>
                <a:gridCol w="1382104">
                  <a:extLst>
                    <a:ext uri="{9D8B030D-6E8A-4147-A177-3AD203B41FA5}">
                      <a16:colId xmlns:a16="http://schemas.microsoft.com/office/drawing/2014/main" val="3553523738"/>
                    </a:ext>
                  </a:extLst>
                </a:gridCol>
                <a:gridCol w="1382104">
                  <a:extLst>
                    <a:ext uri="{9D8B030D-6E8A-4147-A177-3AD203B41FA5}">
                      <a16:colId xmlns:a16="http://schemas.microsoft.com/office/drawing/2014/main" val="1333679233"/>
                    </a:ext>
                  </a:extLst>
                </a:gridCol>
                <a:gridCol w="1382104">
                  <a:extLst>
                    <a:ext uri="{9D8B030D-6E8A-4147-A177-3AD203B41FA5}">
                      <a16:colId xmlns:a16="http://schemas.microsoft.com/office/drawing/2014/main" val="72202242"/>
                    </a:ext>
                  </a:extLst>
                </a:gridCol>
                <a:gridCol w="1382104">
                  <a:extLst>
                    <a:ext uri="{9D8B030D-6E8A-4147-A177-3AD203B41FA5}">
                      <a16:colId xmlns:a16="http://schemas.microsoft.com/office/drawing/2014/main" val="900819157"/>
                    </a:ext>
                  </a:extLst>
                </a:gridCol>
              </a:tblGrid>
              <a:tr h="46800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April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May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June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 err="1"/>
                        <a:t>July</a:t>
                      </a:r>
                      <a:endParaRPr lang="de-DE" b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August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b="0" dirty="0"/>
                        <a:t>September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173727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/>
                      <a:r>
                        <a:rPr lang="de-DE" dirty="0" err="1"/>
                        <a:t>Literature</a:t>
                      </a:r>
                      <a:r>
                        <a:rPr lang="de-DE" dirty="0"/>
                        <a:t> Research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6357739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/>
                      <a:r>
                        <a:rPr lang="de-DE" dirty="0" err="1"/>
                        <a:t>Prepare</a:t>
                      </a:r>
                      <a:r>
                        <a:rPr lang="de-DE" dirty="0"/>
                        <a:t> Interview Guideline &amp; </a:t>
                      </a:r>
                      <a:r>
                        <a:rPr lang="de-DE" dirty="0" err="1"/>
                        <a:t>experiment</a:t>
                      </a:r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5742993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Conduct Interviews/</a:t>
                      </a:r>
                      <a:r>
                        <a:rPr lang="de-DE" dirty="0" err="1"/>
                        <a:t>experiment</a:t>
                      </a:r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3845728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Analyze </a:t>
                      </a:r>
                      <a:r>
                        <a:rPr lang="de-DE" dirty="0" err="1"/>
                        <a:t>results</a:t>
                      </a:r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382383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Writing Thesis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7712913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l"/>
                      <a:r>
                        <a:rPr lang="de-DE" dirty="0"/>
                        <a:t>Proof-Reading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99850384"/>
                  </a:ext>
                </a:extLst>
              </a:tr>
            </a:tbl>
          </a:graphicData>
        </a:graphic>
      </p:graphicFrame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1856CCE-C26E-4995-81D0-19E47AEC9D10}"/>
              </a:ext>
            </a:extLst>
          </p:cNvPr>
          <p:cNvSpPr/>
          <p:nvPr/>
        </p:nvSpPr>
        <p:spPr bwMode="auto">
          <a:xfrm>
            <a:off x="3192286" y="5445224"/>
            <a:ext cx="1656184" cy="3711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Registration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C782AE8A-6B80-41EB-A82C-925F863070C1}"/>
              </a:ext>
            </a:extLst>
          </p:cNvPr>
          <p:cNvCxnSpPr>
            <a:cxnSpLocks/>
          </p:cNvCxnSpPr>
          <p:nvPr/>
        </p:nvCxnSpPr>
        <p:spPr bwMode="auto">
          <a:xfrm>
            <a:off x="11172564" y="2269773"/>
            <a:ext cx="0" cy="3168352"/>
          </a:xfrm>
          <a:prstGeom prst="line">
            <a:avLst/>
          </a:prstGeom>
          <a:ln w="19050"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6C819A53-B6CF-40C8-89E4-28D9C03EF549}"/>
              </a:ext>
            </a:extLst>
          </p:cNvPr>
          <p:cNvSpPr/>
          <p:nvPr/>
        </p:nvSpPr>
        <p:spPr bwMode="auto">
          <a:xfrm>
            <a:off x="10344472" y="5435353"/>
            <a:ext cx="1656184" cy="37115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Hand-In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3E20B593-CE9E-4B08-9EDA-48A82DBE6310}"/>
              </a:ext>
            </a:extLst>
          </p:cNvPr>
          <p:cNvSpPr/>
          <p:nvPr/>
        </p:nvSpPr>
        <p:spPr bwMode="auto">
          <a:xfrm>
            <a:off x="9984434" y="4674969"/>
            <a:ext cx="1188130" cy="30220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69B5E49E-A0DA-44ED-9D04-6FACE0398FC9}"/>
              </a:ext>
            </a:extLst>
          </p:cNvPr>
          <p:cNvSpPr/>
          <p:nvPr/>
        </p:nvSpPr>
        <p:spPr bwMode="auto">
          <a:xfrm>
            <a:off x="8040218" y="4221088"/>
            <a:ext cx="2952327" cy="30220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C60FDC1E-8A54-42FC-9D37-04D51EE04762}"/>
              </a:ext>
            </a:extLst>
          </p:cNvPr>
          <p:cNvSpPr/>
          <p:nvPr/>
        </p:nvSpPr>
        <p:spPr bwMode="auto">
          <a:xfrm>
            <a:off x="4486590" y="2350517"/>
            <a:ext cx="2426734" cy="30220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7F70A1C8-48CB-40AD-839F-068C8DA737FB}"/>
              </a:ext>
            </a:extLst>
          </p:cNvPr>
          <p:cNvCxnSpPr>
            <a:cxnSpLocks/>
          </p:cNvCxnSpPr>
          <p:nvPr/>
        </p:nvCxnSpPr>
        <p:spPr bwMode="auto">
          <a:xfrm>
            <a:off x="4474397" y="2276872"/>
            <a:ext cx="0" cy="3202193"/>
          </a:xfrm>
          <a:prstGeom prst="line">
            <a:avLst/>
          </a:prstGeom>
          <a:ln w="19050"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1" name="Rechteck 30">
            <a:extLst>
              <a:ext uri="{FF2B5EF4-FFF2-40B4-BE49-F238E27FC236}">
                <a16:creationId xmlns:a16="http://schemas.microsoft.com/office/drawing/2014/main" id="{97E5E062-59A1-45E0-941F-AA3A6FB52D73}"/>
              </a:ext>
            </a:extLst>
          </p:cNvPr>
          <p:cNvSpPr/>
          <p:nvPr/>
        </p:nvSpPr>
        <p:spPr bwMode="auto">
          <a:xfrm>
            <a:off x="6672065" y="3749493"/>
            <a:ext cx="2374841" cy="30220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2E91E566-6090-45C7-ADBF-3DBA46B70287}"/>
              </a:ext>
            </a:extLst>
          </p:cNvPr>
          <p:cNvSpPr/>
          <p:nvPr/>
        </p:nvSpPr>
        <p:spPr bwMode="auto">
          <a:xfrm>
            <a:off x="5473168" y="2776627"/>
            <a:ext cx="1440155" cy="30220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EF8F8D1-B09F-440F-90FA-70A11EB09506}"/>
              </a:ext>
            </a:extLst>
          </p:cNvPr>
          <p:cNvSpPr/>
          <p:nvPr/>
        </p:nvSpPr>
        <p:spPr bwMode="auto">
          <a:xfrm>
            <a:off x="6313441" y="3277898"/>
            <a:ext cx="2230829" cy="30220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A0933060-3B80-46B3-BFBA-E786F7EE8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965077B9-ED3A-4083-8385-2665326315A2}"/>
              </a:ext>
            </a:extLst>
          </p:cNvPr>
          <p:cNvCxnSpPr>
            <a:cxnSpLocks/>
          </p:cNvCxnSpPr>
          <p:nvPr/>
        </p:nvCxnSpPr>
        <p:spPr bwMode="auto">
          <a:xfrm>
            <a:off x="5760267" y="2276872"/>
            <a:ext cx="0" cy="3202193"/>
          </a:xfrm>
          <a:prstGeom prst="line">
            <a:avLst/>
          </a:prstGeom>
          <a:ln w="19050">
            <a:solidFill>
              <a:srgbClr val="A75936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Rechteck 21">
            <a:extLst>
              <a:ext uri="{FF2B5EF4-FFF2-40B4-BE49-F238E27FC236}">
                <a16:creationId xmlns:a16="http://schemas.microsoft.com/office/drawing/2014/main" id="{55635B5B-43F6-4FA6-ACCF-237D2089A374}"/>
              </a:ext>
            </a:extLst>
          </p:cNvPr>
          <p:cNvSpPr/>
          <p:nvPr/>
        </p:nvSpPr>
        <p:spPr bwMode="auto">
          <a:xfrm>
            <a:off x="5271880" y="5469204"/>
            <a:ext cx="1638874" cy="36991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235011904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Florian </a:t>
            </a:r>
            <a:r>
              <a:rPr lang="en-AU" dirty="0" err="1"/>
              <a:t>Matthes</a:t>
            </a:r>
            <a:endParaRPr lang="en-AU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>
          <a:xfrm>
            <a:off x="1160429" y="3280319"/>
            <a:ext cx="2484681" cy="182967"/>
          </a:xfrm>
        </p:spPr>
        <p:txBody>
          <a:bodyPr/>
          <a:lstStyle/>
          <a:p>
            <a:r>
              <a:rPr lang="en-AU" noProof="1"/>
              <a:t>Prof. Dr. 	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/>
              <a:t>matthes@in.tum.de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735FB3-4D61-4900-B3FB-BB8671023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-130763"/>
            <a:ext cx="10586099" cy="720725"/>
          </a:xfrm>
        </p:spPr>
        <p:txBody>
          <a:bodyPr/>
          <a:lstStyle/>
          <a:p>
            <a:r>
              <a:rPr lang="de-DE" dirty="0"/>
              <a:t>Sources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0A9936-E8F6-4B32-9A08-A5955D8A4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200" dirty="0"/>
              <a:t>[1] 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Gartner, “Legal Technology Trends and Predictions,” </a:t>
            </a:r>
            <a:r>
              <a:rPr lang="en-US" sz="1200" b="0" i="1" dirty="0">
                <a:solidFill>
                  <a:srgbClr val="05103E"/>
                </a:solidFill>
                <a:effectLst/>
              </a:rPr>
              <a:t>Gartner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, May 03, 2021.</a:t>
            </a:r>
            <a:r>
              <a:rPr lang="en-US" sz="1200" dirty="0">
                <a:hlinkClick r:id="rId2"/>
              </a:rPr>
              <a:t> https://www.gartner.com/en/legal-compliance/trends/legal-tech-trends</a:t>
            </a:r>
            <a:endParaRPr lang="en-US" sz="1200" dirty="0"/>
          </a:p>
          <a:p>
            <a:endParaRPr lang="en-US" sz="1200" dirty="0"/>
          </a:p>
          <a:p>
            <a:r>
              <a:rPr lang="de-DE" sz="1200" dirty="0"/>
              <a:t>[2] 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K. </a:t>
            </a:r>
            <a:r>
              <a:rPr lang="en-US" sz="1200" b="0" i="0" dirty="0" err="1">
                <a:solidFill>
                  <a:srgbClr val="05103E"/>
                </a:solidFill>
                <a:effectLst/>
              </a:rPr>
              <a:t>Zhukovina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, “Legal Tech Overview: Best legal tech companies and trends,” </a:t>
            </a:r>
            <a:r>
              <a:rPr lang="en-US" sz="1200" b="0" i="1" dirty="0" err="1">
                <a:solidFill>
                  <a:srgbClr val="05103E"/>
                </a:solidFill>
                <a:effectLst/>
              </a:rPr>
              <a:t>Ascendix</a:t>
            </a:r>
            <a:r>
              <a:rPr lang="en-US" sz="1200" b="0" i="1" dirty="0">
                <a:solidFill>
                  <a:srgbClr val="05103E"/>
                </a:solidFill>
                <a:effectLst/>
              </a:rPr>
              <a:t> Tech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, May 18, 2023. </a:t>
            </a:r>
            <a:r>
              <a:rPr lang="en-US" sz="1200" i="0" dirty="0">
                <a:effectLst/>
                <a:hlinkClick r:id="rId3"/>
              </a:rPr>
              <a:t>https://ascendixtech.com/legal-tech-overview-best-legal-tech-companies/</a:t>
            </a:r>
            <a:endParaRPr lang="en-US" sz="1200" b="0" i="0" dirty="0">
              <a:solidFill>
                <a:srgbClr val="05103E"/>
              </a:solidFill>
              <a:effectLst/>
            </a:endParaRPr>
          </a:p>
          <a:p>
            <a:endParaRPr lang="en-US" sz="1200" dirty="0">
              <a:solidFill>
                <a:srgbClr val="05103E"/>
              </a:solidFill>
            </a:endParaRPr>
          </a:p>
          <a:p>
            <a:r>
              <a:rPr lang="en-US" sz="1200" dirty="0"/>
              <a:t>[3] 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Gartner, “AI in the Legal Industry Boost your legal team’s productivity with Generative AI,” </a:t>
            </a:r>
            <a:r>
              <a:rPr lang="en-US" sz="1200" b="0" i="1" dirty="0">
                <a:solidFill>
                  <a:srgbClr val="05103E"/>
                </a:solidFill>
                <a:effectLst/>
              </a:rPr>
              <a:t>Gartner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, Apr. 15, 2024. </a:t>
            </a:r>
            <a:r>
              <a:rPr lang="en-US" sz="1200" dirty="0">
                <a:hlinkClick r:id="rId4"/>
              </a:rPr>
              <a:t> https://www.gartner.com/en/legal-compliance/trends/ai-in-legal-industry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[4] 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M. Kauffman and M. N. Soares, “AI in legal services: new trends in AI-enabled legal services,” </a:t>
            </a:r>
            <a:r>
              <a:rPr lang="en-US" sz="1200" b="0" i="1" dirty="0">
                <a:solidFill>
                  <a:srgbClr val="05103E"/>
                </a:solidFill>
                <a:effectLst/>
              </a:rPr>
              <a:t>Service-oriented Computing and Applications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, vol. 14, no. 4, pp. 223–226, Oct. 2020,doi: </a:t>
            </a:r>
            <a:r>
              <a:rPr lang="en-US" sz="1200" b="0" i="0" dirty="0">
                <a:solidFill>
                  <a:srgbClr val="222222"/>
                </a:solidFill>
                <a:effectLst/>
              </a:rPr>
              <a:t>10.1007/s11761-020-00305-x </a:t>
            </a:r>
          </a:p>
          <a:p>
            <a:endParaRPr lang="en-GB" sz="1200" u="sng" dirty="0">
              <a:solidFill>
                <a:srgbClr val="64A0C8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de-DE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[5] 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C. N. Advocate, “In the Era of Artificial Intelligence (AI): Analyzing the Transformative Role of Technology in the Legal Arena,” </a:t>
            </a:r>
            <a:r>
              <a:rPr lang="en-US" sz="1200" b="0" i="1" dirty="0">
                <a:solidFill>
                  <a:srgbClr val="05103E"/>
                </a:solidFill>
                <a:effectLst/>
              </a:rPr>
              <a:t>Social Science Research Network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, Jan. 2024, </a:t>
            </a:r>
            <a:r>
              <a:rPr lang="en-US" sz="1200" b="0" i="0" dirty="0" err="1">
                <a:solidFill>
                  <a:srgbClr val="05103E"/>
                </a:solidFill>
                <a:effectLst/>
              </a:rPr>
              <a:t>doi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: </a:t>
            </a:r>
            <a:r>
              <a:rPr lang="en-US" sz="1200" b="0" i="0" dirty="0">
                <a:solidFill>
                  <a:srgbClr val="505050"/>
                </a:solidFill>
                <a:effectLst/>
              </a:rPr>
              <a:t>10.2139/ssrn.4677039</a:t>
            </a:r>
          </a:p>
          <a:p>
            <a:endParaRPr lang="en-US" sz="1200" dirty="0">
              <a:solidFill>
                <a:srgbClr val="505050"/>
              </a:solidFill>
            </a:endParaRPr>
          </a:p>
          <a:p>
            <a:r>
              <a:rPr lang="en-US" sz="1200" b="0" i="0" dirty="0">
                <a:solidFill>
                  <a:srgbClr val="05103E"/>
                </a:solidFill>
                <a:effectLst/>
              </a:rPr>
              <a:t>[6] T. </a:t>
            </a:r>
            <a:r>
              <a:rPr lang="en-US" sz="1200" b="0" i="0" dirty="0" err="1">
                <a:solidFill>
                  <a:srgbClr val="05103E"/>
                </a:solidFill>
                <a:effectLst/>
              </a:rPr>
              <a:t>Zalewski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, “Basic principles for the effective use of legal tech tools,” in </a:t>
            </a:r>
            <a:r>
              <a:rPr lang="en-US" sz="1200" b="0" i="1" dirty="0">
                <a:solidFill>
                  <a:srgbClr val="05103E"/>
                </a:solidFill>
                <a:effectLst/>
              </a:rPr>
              <a:t>Nomos </a:t>
            </a:r>
            <a:r>
              <a:rPr lang="en-US" sz="1200" b="0" i="1" dirty="0" err="1">
                <a:solidFill>
                  <a:srgbClr val="05103E"/>
                </a:solidFill>
                <a:effectLst/>
              </a:rPr>
              <a:t>Verlagsgesellschaft</a:t>
            </a:r>
            <a:r>
              <a:rPr lang="en-US" sz="1200" b="0" i="1" dirty="0">
                <a:solidFill>
                  <a:srgbClr val="05103E"/>
                </a:solidFill>
                <a:effectLst/>
              </a:rPr>
              <a:t> </a:t>
            </a:r>
            <a:r>
              <a:rPr lang="en-US" sz="1200" b="0" i="1" dirty="0" err="1">
                <a:solidFill>
                  <a:srgbClr val="05103E"/>
                </a:solidFill>
                <a:effectLst/>
              </a:rPr>
              <a:t>mbH</a:t>
            </a:r>
            <a:r>
              <a:rPr lang="en-US" sz="1200" b="0" i="1" dirty="0">
                <a:solidFill>
                  <a:srgbClr val="05103E"/>
                </a:solidFill>
                <a:effectLst/>
              </a:rPr>
              <a:t> &amp; Co. KG eBooks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, 2021, pp. 315–332. </a:t>
            </a:r>
            <a:r>
              <a:rPr lang="en-US" sz="1200" b="0" i="0" dirty="0" err="1">
                <a:solidFill>
                  <a:srgbClr val="05103E"/>
                </a:solidFill>
                <a:effectLst/>
              </a:rPr>
              <a:t>doi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: 10.5771/9783748922834-315.</a:t>
            </a:r>
            <a:endParaRPr lang="en-US" sz="1200" dirty="0"/>
          </a:p>
          <a:p>
            <a:endParaRPr lang="en-US" sz="1200" dirty="0"/>
          </a:p>
          <a:p>
            <a:r>
              <a:rPr lang="en-US" sz="1200" dirty="0"/>
              <a:t>[7] 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K.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Munisami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, “Legal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technology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 and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the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future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of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women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 in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law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,” 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Windsor </a:t>
            </a:r>
            <a:r>
              <a:rPr kumimoji="0" lang="de-DE" altLang="de-DE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Yearbook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 </a:t>
            </a:r>
            <a:r>
              <a:rPr kumimoji="0" lang="de-DE" altLang="de-DE" sz="12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of</a:t>
            </a:r>
            <a:r>
              <a:rPr kumimoji="0" lang="de-DE" altLang="de-DE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 Access to Justice/</a:t>
            </a:r>
            <a:r>
              <a:rPr lang="en-US" sz="1200" dirty="0"/>
              <a:t> </a:t>
            </a:r>
            <a:r>
              <a:rPr lang="en-US" sz="1200" i="1" dirty="0" err="1"/>
              <a:t>Recueil</a:t>
            </a:r>
            <a:r>
              <a:rPr lang="en-US" sz="1200" i="1" dirty="0"/>
              <a:t> </a:t>
            </a:r>
            <a:r>
              <a:rPr lang="en-US" sz="1200" i="1" dirty="0" err="1"/>
              <a:t>annuel</a:t>
            </a:r>
            <a:r>
              <a:rPr lang="en-US" sz="1200" i="1" dirty="0"/>
              <a:t> de Windsor </a:t>
            </a:r>
            <a:r>
              <a:rPr lang="en-US" sz="1200" i="1" dirty="0" err="1"/>
              <a:t>d'accès</a:t>
            </a:r>
            <a:r>
              <a:rPr lang="en-US" sz="1200" i="1" dirty="0"/>
              <a:t> à la justice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, vol. 36, pp. 164–183, Sep. 2020, </a:t>
            </a:r>
            <a:r>
              <a:rPr kumimoji="0" lang="de-DE" altLang="de-DE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doi</a:t>
            </a:r>
            <a:r>
              <a:rPr kumimoji="0" lang="de-DE" altLang="de-DE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Times New Roman" panose="02020603050405020304" pitchFamily="18" charset="0"/>
              </a:rPr>
              <a:t>: 10.22329/wyaj.v36i0.6418.</a:t>
            </a:r>
            <a:endParaRPr kumimoji="0" lang="de-DE" altLang="de-DE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en-GB" sz="1200" u="sng" dirty="0">
              <a:solidFill>
                <a:srgbClr val="0000FF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200" dirty="0"/>
          </a:p>
          <a:p>
            <a:r>
              <a:rPr lang="en-US" sz="1200" dirty="0"/>
              <a:t>[8] 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I. </a:t>
            </a:r>
            <a:r>
              <a:rPr lang="en-US" sz="1200" b="0" i="0" dirty="0" err="1">
                <a:solidFill>
                  <a:srgbClr val="05103E"/>
                </a:solidFill>
                <a:effectLst/>
              </a:rPr>
              <a:t>Kurowska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 and K. </a:t>
            </a:r>
            <a:r>
              <a:rPr lang="en-US" sz="1200" b="0" i="0" dirty="0" err="1">
                <a:solidFill>
                  <a:srgbClr val="05103E"/>
                </a:solidFill>
                <a:effectLst/>
              </a:rPr>
              <a:t>Szpyt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, “LegalTech in law firms and the work of in-house lawyers,” in </a:t>
            </a:r>
            <a:r>
              <a:rPr lang="en-US" sz="1200" b="0" i="1" dirty="0">
                <a:solidFill>
                  <a:srgbClr val="05103E"/>
                </a:solidFill>
                <a:effectLst/>
              </a:rPr>
              <a:t>Nomos </a:t>
            </a:r>
            <a:r>
              <a:rPr lang="en-US" sz="1200" b="0" i="1" dirty="0" err="1">
                <a:solidFill>
                  <a:srgbClr val="05103E"/>
                </a:solidFill>
                <a:effectLst/>
              </a:rPr>
              <a:t>Verlagsgesellschaft</a:t>
            </a:r>
            <a:r>
              <a:rPr lang="en-US" sz="1200" b="0" i="1" dirty="0">
                <a:solidFill>
                  <a:srgbClr val="05103E"/>
                </a:solidFill>
                <a:effectLst/>
              </a:rPr>
              <a:t> </a:t>
            </a:r>
            <a:r>
              <a:rPr lang="en-US" sz="1200" b="0" i="1" dirty="0" err="1">
                <a:solidFill>
                  <a:srgbClr val="05103E"/>
                </a:solidFill>
                <a:effectLst/>
              </a:rPr>
              <a:t>mbH</a:t>
            </a:r>
            <a:r>
              <a:rPr lang="en-US" sz="1200" b="0" i="1" dirty="0">
                <a:solidFill>
                  <a:srgbClr val="05103E"/>
                </a:solidFill>
                <a:effectLst/>
              </a:rPr>
              <a:t> &amp; Co. KG eBooks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, 2021, pp. 179–194. </a:t>
            </a:r>
            <a:r>
              <a:rPr lang="en-US" sz="1200" b="0" i="0" dirty="0" err="1">
                <a:solidFill>
                  <a:srgbClr val="05103E"/>
                </a:solidFill>
                <a:effectLst/>
              </a:rPr>
              <a:t>doi</a:t>
            </a:r>
            <a:r>
              <a:rPr lang="en-US" sz="1200" b="0" i="0" dirty="0">
                <a:solidFill>
                  <a:srgbClr val="05103E"/>
                </a:solidFill>
                <a:effectLst/>
              </a:rPr>
              <a:t>: 10.5771/9783748922834-179.</a:t>
            </a:r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de-DE" sz="12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0F14D84-3C7D-4C87-B38B-34429A70D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3738875-A43A-431A-87A7-CCCE4A80C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18F2C3-96DF-4E6A-A6A9-B6263380E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29127103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Florian </a:t>
            </a:r>
            <a:r>
              <a:rPr lang="en-AU" dirty="0" err="1"/>
              <a:t>Matthes</a:t>
            </a:r>
            <a:endParaRPr lang="en-AU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>
          <a:xfrm>
            <a:off x="1160429" y="3280319"/>
            <a:ext cx="2484681" cy="182967"/>
          </a:xfrm>
        </p:spPr>
        <p:txBody>
          <a:bodyPr/>
          <a:lstStyle/>
          <a:p>
            <a:r>
              <a:rPr lang="en-AU" noProof="1"/>
              <a:t>Prof. Dr. 	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  <a:endParaRPr lang="en-AU" dirty="0"/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/>
              <a:t>matthes@in.tum.de</a:t>
            </a:r>
            <a:endParaRPr lang="en-AU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13754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0" y="952502"/>
            <a:ext cx="12192000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 &amp; Motivation </a:t>
            </a:r>
          </a:p>
          <a:p>
            <a:endParaRPr lang="en-US" dirty="0"/>
          </a:p>
          <a:p>
            <a:r>
              <a:rPr lang="en-US" dirty="0"/>
              <a:t>Research Questions</a:t>
            </a:r>
          </a:p>
          <a:p>
            <a:endParaRPr lang="en-US" dirty="0"/>
          </a:p>
          <a:p>
            <a:r>
              <a:rPr lang="en-US" dirty="0"/>
              <a:t>Methodology</a:t>
            </a:r>
          </a:p>
          <a:p>
            <a:endParaRPr lang="en-US" dirty="0"/>
          </a:p>
          <a:p>
            <a:r>
              <a:rPr lang="en-US" dirty="0"/>
              <a:t>Initial Findings</a:t>
            </a:r>
          </a:p>
          <a:p>
            <a:endParaRPr lang="en-US" dirty="0"/>
          </a:p>
          <a:p>
            <a:r>
              <a:rPr lang="en-US" dirty="0"/>
              <a:t>Timeline</a:t>
            </a:r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FBEB16-5FCA-4605-9DEC-A017058AB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 &amp; 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4E5062-9842-4B36-A2D8-89B340E97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2359C5-025B-4C57-BEAB-C45181225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23" name="Fußzeilenplatzhalter 4">
            <a:extLst>
              <a:ext uri="{FF2B5EF4-FFF2-40B4-BE49-F238E27FC236}">
                <a16:creationId xmlns:a16="http://schemas.microsoft.com/office/drawing/2014/main" id="{7B9794EE-29CE-4101-A587-9F9166F3A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E5F1078D-2EE4-42E2-8BEA-9D6C35CE358F}"/>
              </a:ext>
            </a:extLst>
          </p:cNvPr>
          <p:cNvGrpSpPr/>
          <p:nvPr/>
        </p:nvGrpSpPr>
        <p:grpSpPr>
          <a:xfrm>
            <a:off x="481004" y="1037199"/>
            <a:ext cx="10945216" cy="3542180"/>
            <a:chOff x="632764" y="3020692"/>
            <a:chExt cx="10945216" cy="3542180"/>
          </a:xfrm>
        </p:grpSpPr>
        <p:sp>
          <p:nvSpPr>
            <p:cNvPr id="27" name="Abgerundetes Rechteck 58">
              <a:extLst>
                <a:ext uri="{FF2B5EF4-FFF2-40B4-BE49-F238E27FC236}">
                  <a16:creationId xmlns:a16="http://schemas.microsoft.com/office/drawing/2014/main" id="{3DDF853E-9943-489E-8953-A9BA523EC631}"/>
                </a:ext>
              </a:extLst>
            </p:cNvPr>
            <p:cNvSpPr/>
            <p:nvPr/>
          </p:nvSpPr>
          <p:spPr bwMode="auto">
            <a:xfrm>
              <a:off x="632764" y="3730789"/>
              <a:ext cx="10945216" cy="2832083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endParaRPr lang="en-US" b="1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pic>
          <p:nvPicPr>
            <p:cNvPr id="24" name="Grafik 23">
              <a:extLst>
                <a:ext uri="{FF2B5EF4-FFF2-40B4-BE49-F238E27FC236}">
                  <a16:creationId xmlns:a16="http://schemas.microsoft.com/office/drawing/2014/main" id="{E27D084C-E9F9-421F-B4A2-05FD1B7C5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2329" y="3883774"/>
              <a:ext cx="8998195" cy="2257442"/>
            </a:xfrm>
            <a:prstGeom prst="rect">
              <a:avLst/>
            </a:prstGeom>
          </p:spPr>
        </p:pic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2C52D3F9-C033-4D6C-A5C4-2B849FF4FD9D}"/>
                </a:ext>
              </a:extLst>
            </p:cNvPr>
            <p:cNvSpPr/>
            <p:nvPr/>
          </p:nvSpPr>
          <p:spPr bwMode="auto">
            <a:xfrm>
              <a:off x="730927" y="3020692"/>
              <a:ext cx="3269593" cy="489706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b="1" dirty="0">
                  <a:latin typeface="Arial" pitchFamily="34" charset="0"/>
                </a:rPr>
                <a:t>Google Trend „Legal Tech“</a:t>
              </a:r>
            </a:p>
          </p:txBody>
        </p: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5CB71FDD-7670-452C-B632-BD89D51EE73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280738" y="3510398"/>
              <a:ext cx="0" cy="21423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5B75E3E6-E5E7-4DBC-9FA4-E56DC74C35A4}"/>
              </a:ext>
            </a:extLst>
          </p:cNvPr>
          <p:cNvGrpSpPr/>
          <p:nvPr/>
        </p:nvGrpSpPr>
        <p:grpSpPr>
          <a:xfrm>
            <a:off x="3161654" y="4867185"/>
            <a:ext cx="6030690" cy="1437950"/>
            <a:chOff x="1055440" y="1275162"/>
            <a:chExt cx="6030690" cy="1437950"/>
          </a:xfrm>
        </p:grpSpPr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EB2B31BD-C507-4D83-AA5A-D11706A1474D}"/>
                </a:ext>
              </a:extLst>
            </p:cNvPr>
            <p:cNvSpPr txBox="1"/>
            <p:nvPr/>
          </p:nvSpPr>
          <p:spPr>
            <a:xfrm>
              <a:off x="1109466" y="2436113"/>
              <a:ext cx="5976664" cy="27699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de-DE" sz="1200" dirty="0">
                  <a:solidFill>
                    <a:schemeClr val="bg1">
                      <a:lumMod val="50000"/>
                    </a:schemeClr>
                  </a:solidFill>
                  <a:latin typeface="Arial" pitchFamily="34" charset="0"/>
                </a:rPr>
                <a:t>[1] Gartner (2021) </a:t>
              </a:r>
            </a:p>
          </p:txBody>
        </p: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11124140-05D5-4C0B-AF24-EE8F1EB2A212}"/>
                </a:ext>
              </a:extLst>
            </p:cNvPr>
            <p:cNvGrpSpPr/>
            <p:nvPr/>
          </p:nvGrpSpPr>
          <p:grpSpPr>
            <a:xfrm>
              <a:off x="1055440" y="1275162"/>
              <a:ext cx="5310610" cy="1129601"/>
              <a:chOff x="983432" y="1260439"/>
              <a:chExt cx="5310610" cy="1129601"/>
            </a:xfrm>
          </p:grpSpPr>
          <p:sp>
            <p:nvSpPr>
              <p:cNvPr id="16" name="Rechteck: abgerundete Ecken 15">
                <a:extLst>
                  <a:ext uri="{FF2B5EF4-FFF2-40B4-BE49-F238E27FC236}">
                    <a16:creationId xmlns:a16="http://schemas.microsoft.com/office/drawing/2014/main" id="{51DDF0B5-835B-45CC-ADF0-5DE31236CAB2}"/>
                  </a:ext>
                </a:extLst>
              </p:cNvPr>
              <p:cNvSpPr/>
              <p:nvPr/>
            </p:nvSpPr>
            <p:spPr bwMode="auto">
              <a:xfrm>
                <a:off x="983432" y="1260439"/>
                <a:ext cx="5310610" cy="1129601"/>
              </a:xfrm>
              <a:prstGeom prst="roundRect">
                <a:avLst/>
              </a:prstGeom>
              <a:solidFill>
                <a:srgbClr val="C8D5EE"/>
              </a:solidFill>
              <a:ln>
                <a:solidFill>
                  <a:srgbClr val="0073CF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dirty="0"/>
              </a:p>
            </p:txBody>
          </p:sp>
          <p:sp>
            <p:nvSpPr>
              <p:cNvPr id="31" name="Textfeld 30">
                <a:extLst>
                  <a:ext uri="{FF2B5EF4-FFF2-40B4-BE49-F238E27FC236}">
                    <a16:creationId xmlns:a16="http://schemas.microsoft.com/office/drawing/2014/main" id="{41CEB862-D06B-452C-A9BC-06046D02B53D}"/>
                  </a:ext>
                </a:extLst>
              </p:cNvPr>
              <p:cNvSpPr txBox="1"/>
              <p:nvPr/>
            </p:nvSpPr>
            <p:spPr>
              <a:xfrm>
                <a:off x="1035464" y="1550470"/>
                <a:ext cx="1206154" cy="584775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de-DE" sz="3200" b="1" dirty="0">
                    <a:latin typeface="Arial" pitchFamily="34" charset="0"/>
                  </a:rPr>
                  <a:t>„63%</a:t>
                </a:r>
              </a:p>
            </p:txBody>
          </p:sp>
          <p:sp>
            <p:nvSpPr>
              <p:cNvPr id="32" name="Textfeld 31">
                <a:extLst>
                  <a:ext uri="{FF2B5EF4-FFF2-40B4-BE49-F238E27FC236}">
                    <a16:creationId xmlns:a16="http://schemas.microsoft.com/office/drawing/2014/main" id="{B22BD2F7-A1A4-4AEE-BF76-BCC0C9E320F0}"/>
                  </a:ext>
                </a:extLst>
              </p:cNvPr>
              <p:cNvSpPr txBox="1"/>
              <p:nvPr/>
            </p:nvSpPr>
            <p:spPr>
              <a:xfrm>
                <a:off x="2063552" y="1477362"/>
                <a:ext cx="4082950" cy="707886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graphik web"/>
                  </a:rPr>
                  <a:t>of surveyed legal leaders planning to accelerate</a:t>
                </a:r>
                <a:r>
                  <a:rPr lang="en-US" sz="2000" b="0" dirty="0">
                    <a:solidFill>
                      <a:srgbClr val="000000"/>
                    </a:solidFill>
                    <a:effectLst/>
                    <a:latin typeface="graphik web"/>
                  </a:rPr>
                  <a:t> </a:t>
                </a:r>
                <a:r>
                  <a:rPr lang="en-US" sz="2000" b="1" dirty="0">
                    <a:solidFill>
                      <a:srgbClr val="000000"/>
                    </a:solidFill>
                    <a:effectLst/>
                    <a:latin typeface="graphik web"/>
                  </a:rPr>
                  <a:t>legal tech investments”</a:t>
                </a:r>
                <a:endParaRPr lang="de-DE" sz="2000" dirty="0"/>
              </a:p>
            </p:txBody>
          </p:sp>
        </p:grp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DC4C0EF7-A646-43B8-813A-23A76A710E8E}"/>
              </a:ext>
            </a:extLst>
          </p:cNvPr>
          <p:cNvSpPr txBox="1"/>
          <p:nvPr/>
        </p:nvSpPr>
        <p:spPr>
          <a:xfrm>
            <a:off x="634733" y="2327021"/>
            <a:ext cx="1332108" cy="1384995"/>
          </a:xfrm>
          <a:prstGeom prst="rect">
            <a:avLst/>
          </a:prstGeom>
          <a:noFill/>
          <a:ln>
            <a:solidFill>
              <a:srgbClr val="0073C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Search </a:t>
            </a:r>
            <a:r>
              <a:rPr lang="de-DE" sz="1400" dirty="0" err="1">
                <a:latin typeface="Arial" pitchFamily="34" charset="0"/>
              </a:rPr>
              <a:t>interest</a:t>
            </a:r>
            <a:r>
              <a:rPr lang="de-DE" sz="1400" dirty="0">
                <a:latin typeface="Arial" pitchFamily="34" charset="0"/>
              </a:rPr>
              <a:t> relative to </a:t>
            </a:r>
            <a:r>
              <a:rPr lang="de-DE" sz="1400" dirty="0" err="1">
                <a:latin typeface="Arial" pitchFamily="34" charset="0"/>
              </a:rPr>
              <a:t>the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highest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interest</a:t>
            </a:r>
            <a:r>
              <a:rPr lang="de-DE" sz="1400" dirty="0">
                <a:latin typeface="Arial" pitchFamily="34" charset="0"/>
              </a:rPr>
              <a:t> in </a:t>
            </a:r>
            <a:r>
              <a:rPr lang="de-DE" sz="1400" dirty="0" err="1">
                <a:latin typeface="Arial" pitchFamily="34" charset="0"/>
              </a:rPr>
              <a:t>the</a:t>
            </a:r>
            <a:r>
              <a:rPr lang="de-DE" sz="1400" dirty="0">
                <a:latin typeface="Arial" pitchFamily="34" charset="0"/>
              </a:rPr>
              <a:t> </a:t>
            </a:r>
            <a:r>
              <a:rPr lang="de-DE" sz="1400" dirty="0" err="1">
                <a:latin typeface="Arial" pitchFamily="34" charset="0"/>
              </a:rPr>
              <a:t>given</a:t>
            </a:r>
            <a:r>
              <a:rPr lang="de-DE" sz="1400" dirty="0">
                <a:latin typeface="Arial" pitchFamily="34" charset="0"/>
              </a:rPr>
              <a:t> frame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6C022966-48D2-4F17-9824-B44BAC367A37}"/>
              </a:ext>
            </a:extLst>
          </p:cNvPr>
          <p:cNvSpPr txBox="1"/>
          <p:nvPr/>
        </p:nvSpPr>
        <p:spPr>
          <a:xfrm>
            <a:off x="5519936" y="4156819"/>
            <a:ext cx="1332108" cy="307777"/>
          </a:xfrm>
          <a:prstGeom prst="rect">
            <a:avLst/>
          </a:prstGeom>
          <a:noFill/>
          <a:ln>
            <a:solidFill>
              <a:srgbClr val="0073C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itchFamily="34" charset="0"/>
              </a:rPr>
              <a:t>time</a:t>
            </a:r>
          </a:p>
        </p:txBody>
      </p:sp>
    </p:spTree>
    <p:extLst>
      <p:ext uri="{BB962C8B-B14F-4D97-AF65-F5344CB8AC3E}">
        <p14:creationId xmlns:p14="http://schemas.microsoft.com/office/powerpoint/2010/main" val="285714096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bgerundetes Rechteck 58">
            <a:extLst>
              <a:ext uri="{FF2B5EF4-FFF2-40B4-BE49-F238E27FC236}">
                <a16:creationId xmlns:a16="http://schemas.microsoft.com/office/drawing/2014/main" id="{1AE94FD3-933C-4A1F-8F98-3E40B33FBFE5}"/>
              </a:ext>
            </a:extLst>
          </p:cNvPr>
          <p:cNvSpPr/>
          <p:nvPr/>
        </p:nvSpPr>
        <p:spPr bwMode="auto">
          <a:xfrm>
            <a:off x="1156410" y="1916832"/>
            <a:ext cx="9764126" cy="2527585"/>
          </a:xfrm>
          <a:prstGeom prst="roundRect">
            <a:avLst/>
          </a:prstGeom>
          <a:solidFill>
            <a:schemeClr val="bg1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b="1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FBEB16-5FCA-4605-9DEC-A017058AB1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 &amp; 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4E5062-9842-4B36-A2D8-89B340E97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2359C5-025B-4C57-BEAB-C45181225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pic>
        <p:nvPicPr>
          <p:cNvPr id="7" name="Picture 4" descr="Top 3 legal trends to oversee">
            <a:extLst>
              <a:ext uri="{FF2B5EF4-FFF2-40B4-BE49-F238E27FC236}">
                <a16:creationId xmlns:a16="http://schemas.microsoft.com/office/drawing/2014/main" id="{F8A104DA-A9E2-4AB4-A531-C17A214236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57" b="25246"/>
          <a:stretch/>
        </p:blipFill>
        <p:spPr bwMode="auto">
          <a:xfrm>
            <a:off x="1407349" y="2090864"/>
            <a:ext cx="937424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5DC94660-8E51-4FFE-A7D1-D570BE8A9AA2}"/>
              </a:ext>
            </a:extLst>
          </p:cNvPr>
          <p:cNvSpPr/>
          <p:nvPr/>
        </p:nvSpPr>
        <p:spPr bwMode="auto">
          <a:xfrm>
            <a:off x="637873" y="4893909"/>
            <a:ext cx="10801200" cy="1224136"/>
          </a:xfrm>
          <a:prstGeom prst="roundRect">
            <a:avLst/>
          </a:prstGeom>
          <a:solidFill>
            <a:srgbClr val="C8D5EE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i="1" dirty="0">
                <a:solidFill>
                  <a:srgbClr val="000000"/>
                </a:solidFill>
                <a:effectLst/>
                <a:latin typeface="graphik web"/>
              </a:rPr>
              <a:t>“Over the next two to five years, large language models (LLMs) will boost legal department productivity by at least 10% to 20%”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A9AEAD3-1A65-42E2-B6D1-BB93BBE1E518}"/>
              </a:ext>
            </a:extLst>
          </p:cNvPr>
          <p:cNvSpPr/>
          <p:nvPr/>
        </p:nvSpPr>
        <p:spPr bwMode="auto">
          <a:xfrm>
            <a:off x="4531609" y="1139094"/>
            <a:ext cx="3125721" cy="48970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2000" b="1" dirty="0">
                <a:latin typeface="Arial" pitchFamily="34" charset="0"/>
              </a:rPr>
              <a:t>Top 3 Legal Tech Trends</a:t>
            </a:r>
          </a:p>
        </p:txBody>
      </p: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084851FA-2E79-459B-B303-F668DFCA0D36}"/>
              </a:ext>
            </a:extLst>
          </p:cNvPr>
          <p:cNvCxnSpPr>
            <a:cxnSpLocks/>
          </p:cNvCxnSpPr>
          <p:nvPr/>
        </p:nvCxnSpPr>
        <p:spPr bwMode="auto">
          <a:xfrm>
            <a:off x="6094470" y="1628800"/>
            <a:ext cx="0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7" name="Fußzeilenplatzhalter 4">
            <a:extLst>
              <a:ext uri="{FF2B5EF4-FFF2-40B4-BE49-F238E27FC236}">
                <a16:creationId xmlns:a16="http://schemas.microsoft.com/office/drawing/2014/main" id="{E29053D3-5E52-496F-9B73-1CE4220EE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1C67913-37E4-4517-8D88-B2C0EBB5611F}"/>
              </a:ext>
            </a:extLst>
          </p:cNvPr>
          <p:cNvSpPr txBox="1"/>
          <p:nvPr/>
        </p:nvSpPr>
        <p:spPr>
          <a:xfrm>
            <a:off x="1449490" y="4429641"/>
            <a:ext cx="352839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[2] 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Adapted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from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</a:t>
            </a:r>
            <a:r>
              <a:rPr lang="de-DE" sz="1200" dirty="0" err="1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ascendixtech</a:t>
            </a:r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 (2023)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1BF7F24-88E4-4C4B-9876-3DEC2363F9EC}"/>
              </a:ext>
            </a:extLst>
          </p:cNvPr>
          <p:cNvSpPr txBox="1"/>
          <p:nvPr/>
        </p:nvSpPr>
        <p:spPr>
          <a:xfrm>
            <a:off x="1449490" y="6118045"/>
            <a:ext cx="3528392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</a:rPr>
              <a:t>[3] Gartner (2024)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F4676AE-A8D1-4713-AA4F-8345DB9D1B22}"/>
              </a:ext>
            </a:extLst>
          </p:cNvPr>
          <p:cNvSpPr/>
          <p:nvPr/>
        </p:nvSpPr>
        <p:spPr bwMode="auto">
          <a:xfrm>
            <a:off x="2567608" y="2200359"/>
            <a:ext cx="4752528" cy="2122753"/>
          </a:xfrm>
          <a:prstGeom prst="rect">
            <a:avLst/>
          </a:prstGeom>
          <a:noFill/>
          <a:ln w="5715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6243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293B62-D492-425D-AE3C-6840D7872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 &amp; 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611C8F-EBAA-4BA5-A696-E4E758DF1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FFD3B9-A632-4FF7-8E54-C6A50BE2E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87C18A7-B9A0-4D99-B11F-719CB3358D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KIBeKodA</a:t>
            </a:r>
            <a:r>
              <a:rPr lang="en-US" dirty="0"/>
              <a:t>: AI-Assisted Legal Analysis and Correction of German </a:t>
            </a:r>
            <a:r>
              <a:rPr lang="en-US" dirty="0" err="1"/>
              <a:t>Emplyoyment</a:t>
            </a:r>
            <a:r>
              <a:rPr lang="en-US" dirty="0"/>
              <a:t> Contracts</a:t>
            </a:r>
            <a:endParaRPr lang="de-DE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832E104B-E251-4082-882D-152E24283901}"/>
              </a:ext>
            </a:extLst>
          </p:cNvPr>
          <p:cNvSpPr/>
          <p:nvPr/>
        </p:nvSpPr>
        <p:spPr bwMode="auto">
          <a:xfrm>
            <a:off x="6749622" y="1700808"/>
            <a:ext cx="2448272" cy="48970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Objectives</a:t>
            </a:r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AF763ACE-4224-46A6-96ED-B0CB262EF02A}"/>
              </a:ext>
            </a:extLst>
          </p:cNvPr>
          <p:cNvCxnSpPr>
            <a:cxnSpLocks/>
          </p:cNvCxnSpPr>
          <p:nvPr/>
        </p:nvCxnSpPr>
        <p:spPr bwMode="auto">
          <a:xfrm>
            <a:off x="7112119" y="2190514"/>
            <a:ext cx="0" cy="2880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Abgerundetes Rechteck 58">
            <a:extLst>
              <a:ext uri="{FF2B5EF4-FFF2-40B4-BE49-F238E27FC236}">
                <a16:creationId xmlns:a16="http://schemas.microsoft.com/office/drawing/2014/main" id="{FB390F02-2482-49B6-ADAE-0CFD78BFF048}"/>
              </a:ext>
            </a:extLst>
          </p:cNvPr>
          <p:cNvSpPr/>
          <p:nvPr/>
        </p:nvSpPr>
        <p:spPr bwMode="auto">
          <a:xfrm>
            <a:off x="6744029" y="2479209"/>
            <a:ext cx="5115026" cy="2640528"/>
          </a:xfrm>
          <a:prstGeom prst="roundRect">
            <a:avLst/>
          </a:prstGeom>
          <a:solidFill>
            <a:schemeClr val="bg1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err="1"/>
              <a:t>Demonstrate</a:t>
            </a:r>
            <a:r>
              <a:rPr lang="de-DE" dirty="0"/>
              <a:t> </a:t>
            </a:r>
            <a:r>
              <a:rPr lang="de-DE" dirty="0" err="1">
                <a:solidFill>
                  <a:schemeClr val="tx1"/>
                </a:solidFill>
              </a:rPr>
              <a:t>feasibility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LLMs to </a:t>
            </a:r>
            <a:r>
              <a:rPr lang="de-DE" dirty="0" err="1"/>
              <a:t>analyze</a:t>
            </a:r>
            <a:r>
              <a:rPr lang="de-DE" dirty="0"/>
              <a:t> </a:t>
            </a:r>
            <a:r>
              <a:rPr lang="de-DE" dirty="0" err="1"/>
              <a:t>german</a:t>
            </a:r>
            <a:r>
              <a:rPr lang="de-DE" dirty="0"/>
              <a:t> </a:t>
            </a:r>
            <a:r>
              <a:rPr lang="de-DE" dirty="0" err="1"/>
              <a:t>emplyment</a:t>
            </a:r>
            <a:r>
              <a:rPr lang="de-DE" dirty="0"/>
              <a:t> </a:t>
            </a:r>
            <a:r>
              <a:rPr lang="de-DE" dirty="0" err="1"/>
              <a:t>contracts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 err="1"/>
              <a:t>Blueprint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AI in </a:t>
            </a:r>
            <a:r>
              <a:rPr lang="de-DE" dirty="0" err="1"/>
              <a:t>practice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legal </a:t>
            </a:r>
            <a:r>
              <a:rPr lang="de-DE" dirty="0" err="1"/>
              <a:t>field</a:t>
            </a:r>
            <a:endParaRPr lang="de-DE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de-DE" dirty="0"/>
              <a:t>Support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adoption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digital </a:t>
            </a:r>
            <a:r>
              <a:rPr lang="de-DE" dirty="0" err="1"/>
              <a:t>technologies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legal </a:t>
            </a:r>
            <a:r>
              <a:rPr lang="de-DE" dirty="0" err="1"/>
              <a:t>industry</a:t>
            </a:r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AFAD58AF-46DD-4E36-B816-77E4B4821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465E6E3E-7C23-484D-B14D-C84E96127FAD}"/>
              </a:ext>
            </a:extLst>
          </p:cNvPr>
          <p:cNvSpPr/>
          <p:nvPr/>
        </p:nvSpPr>
        <p:spPr bwMode="auto">
          <a:xfrm>
            <a:off x="541457" y="1945661"/>
            <a:ext cx="4052161" cy="1233111"/>
          </a:xfrm>
          <a:prstGeom prst="rect">
            <a:avLst/>
          </a:prstGeom>
          <a:solidFill>
            <a:srgbClr val="C8D5EE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b="0" i="0" dirty="0">
                <a:solidFill>
                  <a:srgbClr val="333333"/>
                </a:solidFill>
                <a:effectLst/>
                <a:latin typeface="Helvetica Neue"/>
              </a:rPr>
              <a:t>AI assistance for the legal assessment and correction of employment contracts</a:t>
            </a: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7FA3F06-FB97-428C-9574-CBFF4A3C5411}"/>
              </a:ext>
            </a:extLst>
          </p:cNvPr>
          <p:cNvSpPr/>
          <p:nvPr/>
        </p:nvSpPr>
        <p:spPr bwMode="auto">
          <a:xfrm>
            <a:off x="541457" y="3933056"/>
            <a:ext cx="4052161" cy="1233111"/>
          </a:xfrm>
          <a:prstGeom prst="rect">
            <a:avLst/>
          </a:prstGeom>
          <a:solidFill>
            <a:srgbClr val="C8D5EE"/>
          </a:solidFill>
          <a:ln>
            <a:solidFill>
              <a:srgbClr val="0073CF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design, implement and </a:t>
            </a:r>
            <a:r>
              <a:rPr lang="en-US" b="1" dirty="0">
                <a:solidFill>
                  <a:schemeClr val="tx1"/>
                </a:solidFill>
                <a:cs typeface="Arial" pitchFamily="34" charset="0"/>
              </a:rPr>
              <a:t>evaluate</a:t>
            </a:r>
            <a:r>
              <a:rPr lang="en-US" dirty="0">
                <a:solidFill>
                  <a:schemeClr val="tx1"/>
                </a:solidFill>
                <a:cs typeface="Arial" pitchFamily="34" charset="0"/>
              </a:rPr>
              <a:t> the system</a:t>
            </a:r>
          </a:p>
        </p:txBody>
      </p:sp>
    </p:spTree>
    <p:extLst>
      <p:ext uri="{BB962C8B-B14F-4D97-AF65-F5344CB8AC3E}">
        <p14:creationId xmlns:p14="http://schemas.microsoft.com/office/powerpoint/2010/main" val="30260275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293B62-D492-425D-AE3C-6840D7872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 &amp; 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4611C8F-EBAA-4BA5-A696-E4E758DF1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AFFD3B9-A632-4FF7-8E54-C6A50BE2E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87C18A7-B9A0-4D99-B11F-719CB3358D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KIBeKodA</a:t>
            </a:r>
            <a:r>
              <a:rPr lang="en-US" dirty="0"/>
              <a:t>: Software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9ED440D9-E811-4A7D-82C7-1BE2AFCCB0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817" y="955349"/>
            <a:ext cx="11424592" cy="5587340"/>
          </a:xfrm>
          <a:prstGeom prst="rect">
            <a:avLst/>
          </a:prstGeom>
        </p:spPr>
      </p:pic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7D8989ED-D32E-4B0D-941E-8BD2F616C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81651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-1530" y="1628800"/>
            <a:ext cx="12192000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 &amp; Motivation </a:t>
            </a:r>
          </a:p>
          <a:p>
            <a:endParaRPr lang="en-US" dirty="0"/>
          </a:p>
          <a:p>
            <a:r>
              <a:rPr lang="en-US" dirty="0"/>
              <a:t>Research Questions</a:t>
            </a:r>
          </a:p>
          <a:p>
            <a:endParaRPr lang="en-US" dirty="0"/>
          </a:p>
          <a:p>
            <a:r>
              <a:rPr lang="en-US" dirty="0"/>
              <a:t>Methodology</a:t>
            </a:r>
          </a:p>
          <a:p>
            <a:endParaRPr lang="en-US" dirty="0"/>
          </a:p>
          <a:p>
            <a:r>
              <a:rPr lang="en-US" dirty="0"/>
              <a:t>Initial Findings</a:t>
            </a:r>
          </a:p>
          <a:p>
            <a:endParaRPr lang="en-US" dirty="0"/>
          </a:p>
          <a:p>
            <a:r>
              <a:rPr lang="en-US" dirty="0"/>
              <a:t>Timeline</a:t>
            </a:r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220795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82C886-68CB-4A17-AF4E-3E9DD149E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903" y="-99392"/>
            <a:ext cx="10586099" cy="720725"/>
          </a:xfrm>
        </p:spPr>
        <p:txBody>
          <a:bodyPr/>
          <a:lstStyle/>
          <a:p>
            <a:r>
              <a:rPr lang="en-US" dirty="0"/>
              <a:t>Research Questions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B149437-D229-42FD-9A4C-30B5325F1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964216"/>
            <a:ext cx="11523133" cy="5400675"/>
          </a:xfrm>
        </p:spPr>
        <p:txBody>
          <a:bodyPr/>
          <a:lstStyle/>
          <a:p>
            <a:r>
              <a:rPr lang="de-DE" b="1" dirty="0"/>
              <a:t>Main Research Question:</a:t>
            </a:r>
          </a:p>
          <a:p>
            <a:r>
              <a:rPr lang="en-US" dirty="0"/>
              <a:t>What are the effects, incentives and barriers of adopting AI in a German law firm? – A Case Study</a:t>
            </a:r>
            <a:endParaRPr lang="de-DE" dirty="0"/>
          </a:p>
          <a:p>
            <a:endParaRPr lang="de-DE" b="1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52FF455-7530-4BA0-919A-09D9CA00C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E6FC9E-EBD9-4EB9-AA1C-AC1D74C88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B9942A2A-E111-49D3-B519-032039FA5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53E73090-99A4-4C19-81F6-D86F2056CFFE}"/>
              </a:ext>
            </a:extLst>
          </p:cNvPr>
          <p:cNvGrpSpPr/>
          <p:nvPr/>
        </p:nvGrpSpPr>
        <p:grpSpPr>
          <a:xfrm>
            <a:off x="852682" y="2060848"/>
            <a:ext cx="10483576" cy="3964802"/>
            <a:chOff x="727450" y="2128494"/>
            <a:chExt cx="10483576" cy="3964802"/>
          </a:xfrm>
        </p:grpSpPr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2D98C050-A62C-4EB5-A154-04ACCD61334B}"/>
                </a:ext>
              </a:extLst>
            </p:cNvPr>
            <p:cNvSpPr/>
            <p:nvPr/>
          </p:nvSpPr>
          <p:spPr bwMode="auto">
            <a:xfrm>
              <a:off x="727450" y="3208719"/>
              <a:ext cx="792088" cy="64807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dirty="0">
                  <a:solidFill>
                    <a:schemeClr val="bg1"/>
                  </a:solidFill>
                  <a:cs typeface="Arial" pitchFamily="34" charset="0"/>
                </a:rPr>
                <a:t>RQ2</a:t>
              </a:r>
            </a:p>
          </p:txBody>
        </p:sp>
        <p:sp>
          <p:nvSpPr>
            <p:cNvPr id="10" name="Abgerundetes Rechteck 58">
              <a:extLst>
                <a:ext uri="{FF2B5EF4-FFF2-40B4-BE49-F238E27FC236}">
                  <a16:creationId xmlns:a16="http://schemas.microsoft.com/office/drawing/2014/main" id="{FF87BD0C-7F29-425C-9BB0-CF1FCBF105E5}"/>
                </a:ext>
              </a:extLst>
            </p:cNvPr>
            <p:cNvSpPr/>
            <p:nvPr/>
          </p:nvSpPr>
          <p:spPr bwMode="auto">
            <a:xfrm>
              <a:off x="1847528" y="3136605"/>
              <a:ext cx="9363498" cy="792088"/>
            </a:xfrm>
            <a:prstGeom prst="roundRect">
              <a:avLst/>
            </a:prstGeom>
            <a:solidFill>
              <a:srgbClr val="BCCBEA"/>
            </a:solidFill>
            <a:ln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/>
                <a:t>What are the incentives and barriers to adopting an AI-Contract-Analysis software in a German law firm? </a:t>
              </a: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ABDFCBEC-4EF8-46DE-9A09-DE627D9D1758}"/>
                </a:ext>
              </a:extLst>
            </p:cNvPr>
            <p:cNvSpPr/>
            <p:nvPr/>
          </p:nvSpPr>
          <p:spPr bwMode="auto">
            <a:xfrm>
              <a:off x="727450" y="2200502"/>
              <a:ext cx="792088" cy="64807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dirty="0">
                  <a:solidFill>
                    <a:schemeClr val="bg1"/>
                  </a:solidFill>
                  <a:cs typeface="Arial" pitchFamily="34" charset="0"/>
                </a:rPr>
                <a:t>RQ1</a:t>
              </a:r>
            </a:p>
          </p:txBody>
        </p:sp>
        <p:sp>
          <p:nvSpPr>
            <p:cNvPr id="12" name="Abgerundetes Rechteck 58">
              <a:extLst>
                <a:ext uri="{FF2B5EF4-FFF2-40B4-BE49-F238E27FC236}">
                  <a16:creationId xmlns:a16="http://schemas.microsoft.com/office/drawing/2014/main" id="{42615DEC-F459-419D-9695-588CBDAF2772}"/>
                </a:ext>
              </a:extLst>
            </p:cNvPr>
            <p:cNvSpPr/>
            <p:nvPr/>
          </p:nvSpPr>
          <p:spPr bwMode="auto">
            <a:xfrm>
              <a:off x="1847528" y="2128494"/>
              <a:ext cx="9363498" cy="792088"/>
            </a:xfrm>
            <a:prstGeom prst="roundRect">
              <a:avLst/>
            </a:prstGeom>
            <a:solidFill>
              <a:srgbClr val="BCCBEA"/>
            </a:solidFill>
            <a:ln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/>
                <a:t>What are effects, incentives and barriers to adopting AI in the legal domain?</a:t>
              </a: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6A59421B-1C58-4CBC-B336-8728A37CF026}"/>
                </a:ext>
              </a:extLst>
            </p:cNvPr>
            <p:cNvSpPr/>
            <p:nvPr/>
          </p:nvSpPr>
          <p:spPr bwMode="auto">
            <a:xfrm>
              <a:off x="727450" y="4283013"/>
              <a:ext cx="792088" cy="64807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dirty="0">
                  <a:solidFill>
                    <a:schemeClr val="bg1"/>
                  </a:solidFill>
                  <a:cs typeface="Arial" pitchFamily="34" charset="0"/>
                </a:rPr>
                <a:t>RQ3</a:t>
              </a:r>
            </a:p>
          </p:txBody>
        </p:sp>
        <p:sp>
          <p:nvSpPr>
            <p:cNvPr id="14" name="Abgerundetes Rechteck 58">
              <a:extLst>
                <a:ext uri="{FF2B5EF4-FFF2-40B4-BE49-F238E27FC236}">
                  <a16:creationId xmlns:a16="http://schemas.microsoft.com/office/drawing/2014/main" id="{5BA8C773-8BD3-48C4-BDD8-A96DD46171F9}"/>
                </a:ext>
              </a:extLst>
            </p:cNvPr>
            <p:cNvSpPr/>
            <p:nvPr/>
          </p:nvSpPr>
          <p:spPr bwMode="auto">
            <a:xfrm>
              <a:off x="1847528" y="4221033"/>
              <a:ext cx="9363498" cy="792088"/>
            </a:xfrm>
            <a:prstGeom prst="roundRect">
              <a:avLst/>
            </a:prstGeom>
            <a:solidFill>
              <a:srgbClr val="BCCBEA"/>
            </a:solidFill>
            <a:ln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/>
                <a:t>How does the adoption of an AI-Contract-Analysis software in a German law firm affect the existing workflows and what are contributing factors for costs and benefits? </a:t>
              </a: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096069A2-EFB2-4EEB-9A4A-79C08D46D8C3}"/>
                </a:ext>
              </a:extLst>
            </p:cNvPr>
            <p:cNvSpPr/>
            <p:nvPr/>
          </p:nvSpPr>
          <p:spPr bwMode="auto">
            <a:xfrm>
              <a:off x="727450" y="5373216"/>
              <a:ext cx="792088" cy="64807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eaLnBrk="0" hangingPunct="0"/>
              <a:r>
                <a:rPr lang="en-US" dirty="0">
                  <a:solidFill>
                    <a:schemeClr val="bg1"/>
                  </a:solidFill>
                  <a:cs typeface="Arial" pitchFamily="34" charset="0"/>
                </a:rPr>
                <a:t>RQ4</a:t>
              </a:r>
            </a:p>
          </p:txBody>
        </p:sp>
        <p:sp>
          <p:nvSpPr>
            <p:cNvPr id="16" name="Abgerundetes Rechteck 58">
              <a:extLst>
                <a:ext uri="{FF2B5EF4-FFF2-40B4-BE49-F238E27FC236}">
                  <a16:creationId xmlns:a16="http://schemas.microsoft.com/office/drawing/2014/main" id="{D12AEBA9-109C-413D-BFD5-8D075B02FF76}"/>
                </a:ext>
              </a:extLst>
            </p:cNvPr>
            <p:cNvSpPr/>
            <p:nvPr/>
          </p:nvSpPr>
          <p:spPr bwMode="auto">
            <a:xfrm>
              <a:off x="1847528" y="5301208"/>
              <a:ext cx="9363498" cy="792088"/>
            </a:xfrm>
            <a:prstGeom prst="roundRect">
              <a:avLst/>
            </a:prstGeom>
            <a:solidFill>
              <a:srgbClr val="BCCBEA"/>
            </a:solidFill>
            <a:ln>
              <a:solidFill>
                <a:srgbClr val="0073CF"/>
              </a:solidFill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dirty="0"/>
                <a:t>What are the largest drivers for costs and benefits and what are remaining challenges? (lessons learned)</a:t>
              </a:r>
            </a:p>
          </p:txBody>
        </p:sp>
        <p:cxnSp>
          <p:nvCxnSpPr>
            <p:cNvPr id="17" name="Gerader Verbinder 16">
              <a:extLst>
                <a:ext uri="{FF2B5EF4-FFF2-40B4-BE49-F238E27FC236}">
                  <a16:creationId xmlns:a16="http://schemas.microsoft.com/office/drawing/2014/main" id="{057E103B-4624-4ACA-9055-DDFCD44D533E}"/>
                </a:ext>
              </a:extLst>
            </p:cNvPr>
            <p:cNvCxnSpPr/>
            <p:nvPr/>
          </p:nvCxnSpPr>
          <p:spPr bwMode="auto">
            <a:xfrm>
              <a:off x="1519538" y="3716440"/>
              <a:ext cx="32799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" name="Gerader Verbinder 17">
              <a:extLst>
                <a:ext uri="{FF2B5EF4-FFF2-40B4-BE49-F238E27FC236}">
                  <a16:creationId xmlns:a16="http://schemas.microsoft.com/office/drawing/2014/main" id="{0D2A0C8F-44D6-43E5-AB48-467B12D52814}"/>
                </a:ext>
              </a:extLst>
            </p:cNvPr>
            <p:cNvCxnSpPr/>
            <p:nvPr/>
          </p:nvCxnSpPr>
          <p:spPr bwMode="auto">
            <a:xfrm>
              <a:off x="1519538" y="2710344"/>
              <a:ext cx="32799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9" name="Gerader Verbinder 18">
              <a:extLst>
                <a:ext uri="{FF2B5EF4-FFF2-40B4-BE49-F238E27FC236}">
                  <a16:creationId xmlns:a16="http://schemas.microsoft.com/office/drawing/2014/main" id="{1DC58A20-050F-4433-92F6-2580384DABD7}"/>
                </a:ext>
              </a:extLst>
            </p:cNvPr>
            <p:cNvCxnSpPr/>
            <p:nvPr/>
          </p:nvCxnSpPr>
          <p:spPr bwMode="auto">
            <a:xfrm>
              <a:off x="1519538" y="5889421"/>
              <a:ext cx="32799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0" name="Gerader Verbinder 19">
              <a:extLst>
                <a:ext uri="{FF2B5EF4-FFF2-40B4-BE49-F238E27FC236}">
                  <a16:creationId xmlns:a16="http://schemas.microsoft.com/office/drawing/2014/main" id="{CADF759B-8720-49D9-A089-7F30A6D0EE9A}"/>
                </a:ext>
              </a:extLst>
            </p:cNvPr>
            <p:cNvCxnSpPr/>
            <p:nvPr/>
          </p:nvCxnSpPr>
          <p:spPr bwMode="auto">
            <a:xfrm>
              <a:off x="1519538" y="4797097"/>
              <a:ext cx="32799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088205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 bwMode="auto">
          <a:xfrm>
            <a:off x="-1530" y="2276872"/>
            <a:ext cx="12192000" cy="43204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Background &amp; Motivation </a:t>
            </a:r>
          </a:p>
          <a:p>
            <a:endParaRPr lang="en-US" dirty="0"/>
          </a:p>
          <a:p>
            <a:r>
              <a:rPr lang="en-US" dirty="0"/>
              <a:t>Research Questions</a:t>
            </a:r>
          </a:p>
          <a:p>
            <a:endParaRPr lang="en-US" dirty="0"/>
          </a:p>
          <a:p>
            <a:r>
              <a:rPr lang="en-US" dirty="0"/>
              <a:t>Methodology</a:t>
            </a:r>
          </a:p>
          <a:p>
            <a:endParaRPr lang="en-US" dirty="0"/>
          </a:p>
          <a:p>
            <a:r>
              <a:rPr lang="en-US" dirty="0"/>
              <a:t>Initial Findings</a:t>
            </a:r>
          </a:p>
          <a:p>
            <a:endParaRPr lang="en-US" dirty="0"/>
          </a:p>
          <a:p>
            <a:r>
              <a:rPr lang="en-US" dirty="0"/>
              <a:t>Timeline</a:t>
            </a:r>
          </a:p>
          <a:p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240513 Anita Feigl Observing the Effects of AI-Assistance in a Contract Analysis Workflow - A Case Study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3752919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1" id="{F569DBEE-EF10-4E34-BC67-8A80093CA0B8}" vid="{B8EC5495-791C-4438-AB22-6EF6D2F051B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240201 Matthes Sebis Slide Template</Template>
  <TotalTime>0</TotalTime>
  <Words>1829</Words>
  <Application>Microsoft Office PowerPoint</Application>
  <PresentationFormat>Breitbild</PresentationFormat>
  <Paragraphs>285</Paragraphs>
  <Slides>18</Slides>
  <Notes>17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7" baseType="lpstr">
      <vt:lpstr>Arial</vt:lpstr>
      <vt:lpstr>Arial Unicode MS</vt:lpstr>
      <vt:lpstr>Calibri</vt:lpstr>
      <vt:lpstr>graphik web</vt:lpstr>
      <vt:lpstr>Helvetica Neue</vt:lpstr>
      <vt:lpstr>Söhne</vt:lpstr>
      <vt:lpstr>TUM Neue Helvetica 75 Bold</vt:lpstr>
      <vt:lpstr>Wingdings</vt:lpstr>
      <vt:lpstr>Slides sebis 2013 2</vt:lpstr>
      <vt:lpstr>Observing the Effects of AI-Assistance in a Contract Analysis Workflow - A Case Study</vt:lpstr>
      <vt:lpstr>Outline</vt:lpstr>
      <vt:lpstr>Background &amp; Motivation</vt:lpstr>
      <vt:lpstr>Background &amp; Motivation</vt:lpstr>
      <vt:lpstr>Background &amp; Motivation</vt:lpstr>
      <vt:lpstr>Background &amp; Motivation</vt:lpstr>
      <vt:lpstr>Outline</vt:lpstr>
      <vt:lpstr>Research Questions</vt:lpstr>
      <vt:lpstr>Outline</vt:lpstr>
      <vt:lpstr>Methodology</vt:lpstr>
      <vt:lpstr>Outline</vt:lpstr>
      <vt:lpstr>Initial Findings </vt:lpstr>
      <vt:lpstr>Initial Findings </vt:lpstr>
      <vt:lpstr>Outline</vt:lpstr>
      <vt:lpstr>Timeline</vt:lpstr>
      <vt:lpstr>PowerPoint-Präsentation</vt:lpstr>
      <vt:lpstr>Sources</vt:lpstr>
      <vt:lpstr>PowerPoint-Präsentation</vt:lpstr>
    </vt:vector>
  </TitlesOfParts>
  <Manager/>
  <Company>TUM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and Benefit Analysis of AI-Contract-Analysis in the Legal Domain - A Case Study</dc:title>
  <dc:creator>Anita F</dc:creator>
  <dc:description>Copyright sebis</dc:description>
  <cp:lastModifiedBy>Anita F</cp:lastModifiedBy>
  <cp:revision>227</cp:revision>
  <dcterms:created xsi:type="dcterms:W3CDTF">2024-02-10T14:07:41Z</dcterms:created>
  <dcterms:modified xsi:type="dcterms:W3CDTF">2024-05-13T13:08:04Z</dcterms:modified>
</cp:coreProperties>
</file>